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Layouts/slideLayout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000000"/>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 name="Shape 24"/>
          <p:cNvSpPr/>
          <p:nvPr>
            <p:ph type="sldImg"/>
          </p:nvPr>
        </p:nvSpPr>
        <p:spPr>
          <a:xfrm>
            <a:off x="1143000" y="685800"/>
            <a:ext cx="4572000" cy="3429000"/>
          </a:xfrm>
          <a:prstGeom prst="rect">
            <a:avLst/>
          </a:prstGeom>
        </p:spPr>
        <p:txBody>
          <a:bodyPr/>
          <a:lstStyle/>
          <a:p>
            <a:pPr/>
          </a:p>
        </p:txBody>
      </p:sp>
      <p:sp>
        <p:nvSpPr>
          <p:cNvPr id="25" name="Shape 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contenuto">
    <p:spTree>
      <p:nvGrpSpPr>
        <p:cNvPr id="1" name=""/>
        <p:cNvGrpSpPr/>
        <p:nvPr/>
      </p:nvGrpSpPr>
      <p:grpSpPr>
        <a:xfrm>
          <a:off x="0" y="0"/>
          <a:ext cx="0" cy="0"/>
          <a:chOff x="0" y="0"/>
          <a:chExt cx="0" cy="0"/>
        </a:xfrm>
      </p:grpSpPr>
      <p:sp>
        <p:nvSpPr>
          <p:cNvPr id="16" name="Titolo Testo"/>
          <p:cNvSpPr txBox="1"/>
          <p:nvPr>
            <p:ph type="title"/>
          </p:nvPr>
        </p:nvSpPr>
        <p:spPr>
          <a:prstGeom prst="rect">
            <a:avLst/>
          </a:prstGeom>
        </p:spPr>
        <p:txBody>
          <a:bodyPr/>
          <a:lstStyle/>
          <a:p>
            <a:pPr/>
            <a:r>
              <a:t>Titolo Testo</a:t>
            </a:r>
          </a:p>
        </p:txBody>
      </p:sp>
      <p:sp>
        <p:nvSpPr>
          <p:cNvPr id="17" name="Corpo livello uno…"/>
          <p:cNvSpPr txBox="1"/>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1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1.png"/><Relationship Id="rId5"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olo Testo"/>
          <p:cNvSpPr txBox="1"/>
          <p:nvPr>
            <p:ph type="title"/>
          </p:nvPr>
        </p:nvSpPr>
        <p:spPr>
          <a:xfrm>
            <a:off x="1045029" y="1458002"/>
            <a:ext cx="15985671" cy="1988346"/>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chor="ctr">
            <a:normAutofit fontScale="100000" lnSpcReduction="0"/>
          </a:bodyPr>
          <a:lstStyle/>
          <a:p>
            <a:pPr/>
            <a:r>
              <a:t>Titolo Testo</a:t>
            </a:r>
          </a:p>
        </p:txBody>
      </p:sp>
      <p:sp>
        <p:nvSpPr>
          <p:cNvPr id="3" name="Corpo livello uno…"/>
          <p:cNvSpPr txBox="1"/>
          <p:nvPr>
            <p:ph type="body" idx="1"/>
          </p:nvPr>
        </p:nvSpPr>
        <p:spPr>
          <a:xfrm>
            <a:off x="1045029" y="3657598"/>
            <a:ext cx="15985671" cy="5607845"/>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pic>
        <p:nvPicPr>
          <p:cNvPr id="4" name="Immagine" descr="Immagine"/>
          <p:cNvPicPr>
            <a:picLocks noChangeAspect="1"/>
          </p:cNvPicPr>
          <p:nvPr/>
        </p:nvPicPr>
        <p:blipFill>
          <a:blip r:embed="rId2">
            <a:extLst/>
          </a:blip>
          <a:stretch>
            <a:fillRect/>
          </a:stretch>
        </p:blipFill>
        <p:spPr>
          <a:xfrm>
            <a:off x="39076" y="9354518"/>
            <a:ext cx="3237455" cy="971239"/>
          </a:xfrm>
          <a:prstGeom prst="rect">
            <a:avLst/>
          </a:prstGeom>
          <a:ln w="12700">
            <a:miter lim="400000"/>
          </a:ln>
        </p:spPr>
      </p:pic>
      <p:grpSp>
        <p:nvGrpSpPr>
          <p:cNvPr id="7" name="Raggruppa"/>
          <p:cNvGrpSpPr/>
          <p:nvPr/>
        </p:nvGrpSpPr>
        <p:grpSpPr>
          <a:xfrm>
            <a:off x="15871060" y="9417334"/>
            <a:ext cx="2463874" cy="845607"/>
            <a:chOff x="0" y="0"/>
            <a:chExt cx="2463872" cy="845606"/>
          </a:xfrm>
        </p:grpSpPr>
        <p:sp>
          <p:nvSpPr>
            <p:cNvPr id="5" name="Rettangolo"/>
            <p:cNvSpPr/>
            <p:nvPr/>
          </p:nvSpPr>
          <p:spPr>
            <a:xfrm>
              <a:off x="-1" y="-1"/>
              <a:ext cx="2463874" cy="845608"/>
            </a:xfrm>
            <a:prstGeom prst="rect">
              <a:avLst/>
            </a:prstGeom>
            <a:solidFill>
              <a:schemeClr val="accent1">
                <a:satOff val="-4409"/>
                <a:lumOff val="-10509"/>
              </a:schemeClr>
            </a:solidFill>
            <a:ln w="25400" cap="flat">
              <a:solidFill>
                <a:schemeClr val="accent1"/>
              </a:solidFill>
              <a:prstDash val="solid"/>
              <a:round/>
            </a:ln>
            <a:effectLst/>
          </p:spPr>
          <p:txBody>
            <a:bodyPr wrap="square" lIns="45718" tIns="45718" rIns="45718" bIns="45718" numCol="1" anchor="ctr">
              <a:noAutofit/>
            </a:bodyPr>
            <a:lstStyle/>
            <a:p>
              <a:pPr/>
            </a:p>
          </p:txBody>
        </p:sp>
        <p:pic>
          <p:nvPicPr>
            <p:cNvPr id="6" name="Immagine" descr="Immagine"/>
            <p:cNvPicPr>
              <a:picLocks noChangeAspect="1"/>
            </p:cNvPicPr>
            <p:nvPr/>
          </p:nvPicPr>
          <p:blipFill>
            <a:blip r:embed="rId3">
              <a:extLst/>
            </a:blip>
            <a:stretch>
              <a:fillRect/>
            </a:stretch>
          </p:blipFill>
          <p:spPr>
            <a:xfrm>
              <a:off x="54501" y="42280"/>
              <a:ext cx="2284693" cy="755965"/>
            </a:xfrm>
            <a:prstGeom prst="rect">
              <a:avLst/>
            </a:prstGeom>
            <a:ln w="12700" cap="flat">
              <a:noFill/>
              <a:miter lim="400000"/>
            </a:ln>
            <a:effectLst/>
          </p:spPr>
        </p:pic>
      </p:grpSp>
      <p:pic>
        <p:nvPicPr>
          <p:cNvPr id="8" name="Immagine" descr="Immagine"/>
          <p:cNvPicPr>
            <a:picLocks noChangeAspect="1"/>
          </p:cNvPicPr>
          <p:nvPr/>
        </p:nvPicPr>
        <p:blipFill>
          <a:blip r:embed="rId4">
            <a:extLst/>
          </a:blip>
          <a:stretch>
            <a:fillRect/>
          </a:stretch>
        </p:blipFill>
        <p:spPr>
          <a:xfrm>
            <a:off x="16869221" y="0"/>
            <a:ext cx="1449563" cy="1988345"/>
          </a:xfrm>
          <a:prstGeom prst="rect">
            <a:avLst/>
          </a:prstGeom>
          <a:ln w="12700">
            <a:miter lim="400000"/>
          </a:ln>
        </p:spPr>
      </p:pic>
      <p:sp>
        <p:nvSpPr>
          <p:cNvPr id="9" name="Numero diapositiva"/>
          <p:cNvSpPr txBox="1"/>
          <p:nvPr>
            <p:ph type="sldNum" sz="quarter" idx="2"/>
          </p:nvPr>
        </p:nvSpPr>
        <p:spPr>
          <a:xfrm>
            <a:off x="16649116" y="9618966"/>
            <a:ext cx="381585" cy="378806"/>
          </a:xfrm>
          <a:prstGeom prst="rect">
            <a:avLst/>
          </a:prstGeom>
          <a:ln w="12700">
            <a:miter lim="400000"/>
          </a:ln>
        </p:spPr>
        <p:txBody>
          <a:bodyPr wrap="none" lIns="68579" tIns="68579" rIns="68579" bIns="68579" anchor="ctr">
            <a:spAutoFit/>
          </a:bodyPr>
          <a:lstStyle>
            <a:lvl1pPr algn="r" defTabSz="1371600">
              <a:defRPr>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5"/>
  </p:sldLayoutIdLst>
  <p:transition xmlns:p14="http://schemas.microsoft.com/office/powerpoint/2010/main" spd="med" advClick="1"/>
  <p:txStyles>
    <p:titleStyle>
      <a:lvl1pPr marL="0" marR="0" indent="0" algn="l" defTabSz="1371600" rtl="0" latinLnBrk="0">
        <a:lnSpc>
          <a:spcPct val="90000"/>
        </a:lnSpc>
        <a:spcBef>
          <a:spcPts val="0"/>
        </a:spcBef>
        <a:spcAft>
          <a:spcPts val="0"/>
        </a:spcAft>
        <a:buClrTx/>
        <a:buSzTx/>
        <a:buFontTx/>
        <a:buNone/>
        <a:tabLst/>
        <a:defRPr b="0" baseline="0" cap="none" i="0" spc="0" strike="noStrike" sz="6600" u="none">
          <a:solidFill>
            <a:srgbClr val="000000"/>
          </a:solidFill>
          <a:uFillTx/>
          <a:latin typeface="Calibri Light"/>
          <a:ea typeface="Calibri Light"/>
          <a:cs typeface="Calibri Light"/>
          <a:sym typeface="Calibri Light"/>
        </a:defRPr>
      </a:lvl1pPr>
      <a:lvl2pPr marL="0" marR="0" indent="0" algn="l" defTabSz="1371600" rtl="0" latinLnBrk="0">
        <a:lnSpc>
          <a:spcPct val="90000"/>
        </a:lnSpc>
        <a:spcBef>
          <a:spcPts val="0"/>
        </a:spcBef>
        <a:spcAft>
          <a:spcPts val="0"/>
        </a:spcAft>
        <a:buClrTx/>
        <a:buSzTx/>
        <a:buFontTx/>
        <a:buNone/>
        <a:tabLst/>
        <a:defRPr b="0" baseline="0" cap="none" i="0" spc="0" strike="noStrike" sz="6600" u="none">
          <a:solidFill>
            <a:srgbClr val="000000"/>
          </a:solidFill>
          <a:uFillTx/>
          <a:latin typeface="Calibri Light"/>
          <a:ea typeface="Calibri Light"/>
          <a:cs typeface="Calibri Light"/>
          <a:sym typeface="Calibri Light"/>
        </a:defRPr>
      </a:lvl2pPr>
      <a:lvl3pPr marL="0" marR="0" indent="0" algn="l" defTabSz="1371600" rtl="0" latinLnBrk="0">
        <a:lnSpc>
          <a:spcPct val="90000"/>
        </a:lnSpc>
        <a:spcBef>
          <a:spcPts val="0"/>
        </a:spcBef>
        <a:spcAft>
          <a:spcPts val="0"/>
        </a:spcAft>
        <a:buClrTx/>
        <a:buSzTx/>
        <a:buFontTx/>
        <a:buNone/>
        <a:tabLst/>
        <a:defRPr b="0" baseline="0" cap="none" i="0" spc="0" strike="noStrike" sz="6600" u="none">
          <a:solidFill>
            <a:srgbClr val="000000"/>
          </a:solidFill>
          <a:uFillTx/>
          <a:latin typeface="Calibri Light"/>
          <a:ea typeface="Calibri Light"/>
          <a:cs typeface="Calibri Light"/>
          <a:sym typeface="Calibri Light"/>
        </a:defRPr>
      </a:lvl3pPr>
      <a:lvl4pPr marL="0" marR="0" indent="0" algn="l" defTabSz="1371600" rtl="0" latinLnBrk="0">
        <a:lnSpc>
          <a:spcPct val="90000"/>
        </a:lnSpc>
        <a:spcBef>
          <a:spcPts val="0"/>
        </a:spcBef>
        <a:spcAft>
          <a:spcPts val="0"/>
        </a:spcAft>
        <a:buClrTx/>
        <a:buSzTx/>
        <a:buFontTx/>
        <a:buNone/>
        <a:tabLst/>
        <a:defRPr b="0" baseline="0" cap="none" i="0" spc="0" strike="noStrike" sz="6600" u="none">
          <a:solidFill>
            <a:srgbClr val="000000"/>
          </a:solidFill>
          <a:uFillTx/>
          <a:latin typeface="Calibri Light"/>
          <a:ea typeface="Calibri Light"/>
          <a:cs typeface="Calibri Light"/>
          <a:sym typeface="Calibri Light"/>
        </a:defRPr>
      </a:lvl4pPr>
      <a:lvl5pPr marL="0" marR="0" indent="0" algn="l" defTabSz="1371600" rtl="0" latinLnBrk="0">
        <a:lnSpc>
          <a:spcPct val="90000"/>
        </a:lnSpc>
        <a:spcBef>
          <a:spcPts val="0"/>
        </a:spcBef>
        <a:spcAft>
          <a:spcPts val="0"/>
        </a:spcAft>
        <a:buClrTx/>
        <a:buSzTx/>
        <a:buFontTx/>
        <a:buNone/>
        <a:tabLst/>
        <a:defRPr b="0" baseline="0" cap="none" i="0" spc="0" strike="noStrike" sz="6600" u="none">
          <a:solidFill>
            <a:srgbClr val="000000"/>
          </a:solidFill>
          <a:uFillTx/>
          <a:latin typeface="Calibri Light"/>
          <a:ea typeface="Calibri Light"/>
          <a:cs typeface="Calibri Light"/>
          <a:sym typeface="Calibri Light"/>
        </a:defRPr>
      </a:lvl5pPr>
      <a:lvl6pPr marL="0" marR="0" indent="0" algn="l" defTabSz="1371600" rtl="0" latinLnBrk="0">
        <a:lnSpc>
          <a:spcPct val="90000"/>
        </a:lnSpc>
        <a:spcBef>
          <a:spcPts val="0"/>
        </a:spcBef>
        <a:spcAft>
          <a:spcPts val="0"/>
        </a:spcAft>
        <a:buClrTx/>
        <a:buSzTx/>
        <a:buFontTx/>
        <a:buNone/>
        <a:tabLst/>
        <a:defRPr b="0" baseline="0" cap="none" i="0" spc="0" strike="noStrike" sz="6600" u="none">
          <a:solidFill>
            <a:srgbClr val="000000"/>
          </a:solidFill>
          <a:uFillTx/>
          <a:latin typeface="Calibri Light"/>
          <a:ea typeface="Calibri Light"/>
          <a:cs typeface="Calibri Light"/>
          <a:sym typeface="Calibri Light"/>
        </a:defRPr>
      </a:lvl6pPr>
      <a:lvl7pPr marL="0" marR="0" indent="0" algn="l" defTabSz="1371600" rtl="0" latinLnBrk="0">
        <a:lnSpc>
          <a:spcPct val="90000"/>
        </a:lnSpc>
        <a:spcBef>
          <a:spcPts val="0"/>
        </a:spcBef>
        <a:spcAft>
          <a:spcPts val="0"/>
        </a:spcAft>
        <a:buClrTx/>
        <a:buSzTx/>
        <a:buFontTx/>
        <a:buNone/>
        <a:tabLst/>
        <a:defRPr b="0" baseline="0" cap="none" i="0" spc="0" strike="noStrike" sz="6600" u="none">
          <a:solidFill>
            <a:srgbClr val="000000"/>
          </a:solidFill>
          <a:uFillTx/>
          <a:latin typeface="Calibri Light"/>
          <a:ea typeface="Calibri Light"/>
          <a:cs typeface="Calibri Light"/>
          <a:sym typeface="Calibri Light"/>
        </a:defRPr>
      </a:lvl7pPr>
      <a:lvl8pPr marL="0" marR="0" indent="0" algn="l" defTabSz="1371600" rtl="0" latinLnBrk="0">
        <a:lnSpc>
          <a:spcPct val="90000"/>
        </a:lnSpc>
        <a:spcBef>
          <a:spcPts val="0"/>
        </a:spcBef>
        <a:spcAft>
          <a:spcPts val="0"/>
        </a:spcAft>
        <a:buClrTx/>
        <a:buSzTx/>
        <a:buFontTx/>
        <a:buNone/>
        <a:tabLst/>
        <a:defRPr b="0" baseline="0" cap="none" i="0" spc="0" strike="noStrike" sz="6600" u="none">
          <a:solidFill>
            <a:srgbClr val="000000"/>
          </a:solidFill>
          <a:uFillTx/>
          <a:latin typeface="Calibri Light"/>
          <a:ea typeface="Calibri Light"/>
          <a:cs typeface="Calibri Light"/>
          <a:sym typeface="Calibri Light"/>
        </a:defRPr>
      </a:lvl8pPr>
      <a:lvl9pPr marL="0" marR="0" indent="0" algn="l" defTabSz="1371600" rtl="0" latinLnBrk="0">
        <a:lnSpc>
          <a:spcPct val="90000"/>
        </a:lnSpc>
        <a:spcBef>
          <a:spcPts val="0"/>
        </a:spcBef>
        <a:spcAft>
          <a:spcPts val="0"/>
        </a:spcAft>
        <a:buClrTx/>
        <a:buSzTx/>
        <a:buFontTx/>
        <a:buNone/>
        <a:tabLst/>
        <a:defRPr b="0" baseline="0" cap="none" i="0" spc="0" strike="noStrike" sz="6600" u="none">
          <a:solidFill>
            <a:srgbClr val="000000"/>
          </a:solidFill>
          <a:uFillTx/>
          <a:latin typeface="Calibri Light"/>
          <a:ea typeface="Calibri Light"/>
          <a:cs typeface="Calibri Light"/>
          <a:sym typeface="Calibri Light"/>
        </a:defRPr>
      </a:lvl9pPr>
    </p:titleStyle>
    <p:bodyStyle>
      <a:lvl1pPr marL="342900" marR="0" indent="-342900" algn="l" defTabSz="1371600" rtl="0" latinLnBrk="0">
        <a:lnSpc>
          <a:spcPct val="90000"/>
        </a:lnSpc>
        <a:spcBef>
          <a:spcPts val="1500"/>
        </a:spcBef>
        <a:spcAft>
          <a:spcPts val="0"/>
        </a:spcAft>
        <a:buClrTx/>
        <a:buSzPct val="100000"/>
        <a:buFont typeface="Calibri"/>
        <a:buChar char="•"/>
        <a:tabLst/>
        <a:defRPr b="0" baseline="0" cap="none" i="0" spc="0" strike="noStrike" sz="4200" u="none">
          <a:solidFill>
            <a:srgbClr val="000000"/>
          </a:solidFill>
          <a:uFillTx/>
          <a:latin typeface="+mn-lt"/>
          <a:ea typeface="+mn-ea"/>
          <a:cs typeface="+mn-cs"/>
          <a:sym typeface="Calibri"/>
        </a:defRPr>
      </a:lvl1pPr>
      <a:lvl2pPr marL="857250" marR="0" indent="-400050" algn="l" defTabSz="1371600" rtl="0" latinLnBrk="0">
        <a:lnSpc>
          <a:spcPct val="90000"/>
        </a:lnSpc>
        <a:spcBef>
          <a:spcPts val="1500"/>
        </a:spcBef>
        <a:spcAft>
          <a:spcPts val="0"/>
        </a:spcAft>
        <a:buClrTx/>
        <a:buSzPct val="100000"/>
        <a:buFont typeface="Calibri"/>
        <a:buChar char="•"/>
        <a:tabLst/>
        <a:defRPr b="0" baseline="0" cap="none" i="0" spc="0" strike="noStrike" sz="4200" u="none">
          <a:solidFill>
            <a:srgbClr val="000000"/>
          </a:solidFill>
          <a:uFillTx/>
          <a:latin typeface="+mn-lt"/>
          <a:ea typeface="+mn-ea"/>
          <a:cs typeface="+mn-cs"/>
          <a:sym typeface="Calibri"/>
        </a:defRPr>
      </a:lvl2pPr>
      <a:lvl3pPr marL="1394460" marR="0" indent="-480060" algn="l" defTabSz="1371600" rtl="0" latinLnBrk="0">
        <a:lnSpc>
          <a:spcPct val="90000"/>
        </a:lnSpc>
        <a:spcBef>
          <a:spcPts val="1500"/>
        </a:spcBef>
        <a:spcAft>
          <a:spcPts val="0"/>
        </a:spcAft>
        <a:buClrTx/>
        <a:buSzPct val="100000"/>
        <a:buFont typeface="Calibri"/>
        <a:buChar char="•"/>
        <a:tabLst/>
        <a:defRPr b="0" baseline="0" cap="none" i="0" spc="0" strike="noStrike" sz="4200" u="none">
          <a:solidFill>
            <a:srgbClr val="000000"/>
          </a:solidFill>
          <a:uFillTx/>
          <a:latin typeface="+mn-lt"/>
          <a:ea typeface="+mn-ea"/>
          <a:cs typeface="+mn-cs"/>
          <a:sym typeface="Calibri"/>
        </a:defRPr>
      </a:lvl3pPr>
      <a:lvl4pPr marL="1905000" marR="0" indent="-533400" algn="l" defTabSz="1371600" rtl="0" latinLnBrk="0">
        <a:lnSpc>
          <a:spcPct val="90000"/>
        </a:lnSpc>
        <a:spcBef>
          <a:spcPts val="1500"/>
        </a:spcBef>
        <a:spcAft>
          <a:spcPts val="0"/>
        </a:spcAft>
        <a:buClrTx/>
        <a:buSzPct val="100000"/>
        <a:buFont typeface="Calibri"/>
        <a:buChar char="•"/>
        <a:tabLst/>
        <a:defRPr b="0" baseline="0" cap="none" i="0" spc="0" strike="noStrike" sz="4200" u="none">
          <a:solidFill>
            <a:srgbClr val="000000"/>
          </a:solidFill>
          <a:uFillTx/>
          <a:latin typeface="+mn-lt"/>
          <a:ea typeface="+mn-ea"/>
          <a:cs typeface="+mn-cs"/>
          <a:sym typeface="Calibri"/>
        </a:defRPr>
      </a:lvl4pPr>
      <a:lvl5pPr marL="2362200" marR="0" indent="-533400" algn="l" defTabSz="1371600" rtl="0" latinLnBrk="0">
        <a:lnSpc>
          <a:spcPct val="90000"/>
        </a:lnSpc>
        <a:spcBef>
          <a:spcPts val="1500"/>
        </a:spcBef>
        <a:spcAft>
          <a:spcPts val="0"/>
        </a:spcAft>
        <a:buClrTx/>
        <a:buSzPct val="100000"/>
        <a:buFont typeface="Calibri"/>
        <a:buChar char="•"/>
        <a:tabLst/>
        <a:defRPr b="0" baseline="0" cap="none" i="0" spc="0" strike="noStrike" sz="4200" u="none">
          <a:solidFill>
            <a:srgbClr val="000000"/>
          </a:solidFill>
          <a:uFillTx/>
          <a:latin typeface="+mn-lt"/>
          <a:ea typeface="+mn-ea"/>
          <a:cs typeface="+mn-cs"/>
          <a:sym typeface="Calibri"/>
        </a:defRPr>
      </a:lvl5pPr>
      <a:lvl6pPr marL="2819400" marR="0" indent="-533400" algn="l" defTabSz="1371600" rtl="0" latinLnBrk="0">
        <a:lnSpc>
          <a:spcPct val="90000"/>
        </a:lnSpc>
        <a:spcBef>
          <a:spcPts val="1500"/>
        </a:spcBef>
        <a:spcAft>
          <a:spcPts val="0"/>
        </a:spcAft>
        <a:buClrTx/>
        <a:buSzPct val="100000"/>
        <a:buFont typeface="Calibri"/>
        <a:buChar char="•"/>
        <a:tabLst/>
        <a:defRPr b="0" baseline="0" cap="none" i="0" spc="0" strike="noStrike" sz="4200" u="none">
          <a:solidFill>
            <a:srgbClr val="000000"/>
          </a:solidFill>
          <a:uFillTx/>
          <a:latin typeface="+mn-lt"/>
          <a:ea typeface="+mn-ea"/>
          <a:cs typeface="+mn-cs"/>
          <a:sym typeface="Calibri"/>
        </a:defRPr>
      </a:lvl6pPr>
      <a:lvl7pPr marL="3276600" marR="0" indent="-533400" algn="l" defTabSz="1371600" rtl="0" latinLnBrk="0">
        <a:lnSpc>
          <a:spcPct val="90000"/>
        </a:lnSpc>
        <a:spcBef>
          <a:spcPts val="1500"/>
        </a:spcBef>
        <a:spcAft>
          <a:spcPts val="0"/>
        </a:spcAft>
        <a:buClrTx/>
        <a:buSzPct val="100000"/>
        <a:buFont typeface="Calibri"/>
        <a:buChar char="•"/>
        <a:tabLst/>
        <a:defRPr b="0" baseline="0" cap="none" i="0" spc="0" strike="noStrike" sz="4200" u="none">
          <a:solidFill>
            <a:srgbClr val="000000"/>
          </a:solidFill>
          <a:uFillTx/>
          <a:latin typeface="+mn-lt"/>
          <a:ea typeface="+mn-ea"/>
          <a:cs typeface="+mn-cs"/>
          <a:sym typeface="Calibri"/>
        </a:defRPr>
      </a:lvl7pPr>
      <a:lvl8pPr marL="3733800" marR="0" indent="-533400" algn="l" defTabSz="1371600" rtl="0" latinLnBrk="0">
        <a:lnSpc>
          <a:spcPct val="90000"/>
        </a:lnSpc>
        <a:spcBef>
          <a:spcPts val="1500"/>
        </a:spcBef>
        <a:spcAft>
          <a:spcPts val="0"/>
        </a:spcAft>
        <a:buClrTx/>
        <a:buSzPct val="100000"/>
        <a:buFont typeface="Calibri"/>
        <a:buChar char="•"/>
        <a:tabLst/>
        <a:defRPr b="0" baseline="0" cap="none" i="0" spc="0" strike="noStrike" sz="4200" u="none">
          <a:solidFill>
            <a:srgbClr val="000000"/>
          </a:solidFill>
          <a:uFillTx/>
          <a:latin typeface="+mn-lt"/>
          <a:ea typeface="+mn-ea"/>
          <a:cs typeface="+mn-cs"/>
          <a:sym typeface="Calibri"/>
        </a:defRPr>
      </a:lvl8pPr>
      <a:lvl9pPr marL="4191000" marR="0" indent="-533400" algn="l" defTabSz="1371600" rtl="0" latinLnBrk="0">
        <a:lnSpc>
          <a:spcPct val="90000"/>
        </a:lnSpc>
        <a:spcBef>
          <a:spcPts val="1500"/>
        </a:spcBef>
        <a:spcAft>
          <a:spcPts val="0"/>
        </a:spcAft>
        <a:buClrTx/>
        <a:buSzPct val="100000"/>
        <a:buFont typeface="Calibri"/>
        <a:buChar char="•"/>
        <a:tabLst/>
        <a:defRPr b="0" baseline="0" cap="none" i="0" spc="0" strike="noStrike" sz="4200" u="none">
          <a:solidFill>
            <a:srgbClr val="000000"/>
          </a:solidFill>
          <a:uFillTx/>
          <a:latin typeface="+mn-lt"/>
          <a:ea typeface="+mn-ea"/>
          <a:cs typeface="+mn-cs"/>
          <a:sym typeface="Calibri"/>
        </a:defRPr>
      </a:lvl9pPr>
    </p:bodyStyle>
    <p:otherStyle>
      <a:lvl1pPr marL="0" marR="0" indent="0" algn="r" defTabSz="13716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1pPr>
      <a:lvl2pPr marL="0" marR="0" indent="0" algn="r" defTabSz="13716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2pPr>
      <a:lvl3pPr marL="0" marR="0" indent="0" algn="r" defTabSz="13716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3pPr>
      <a:lvl4pPr marL="0" marR="0" indent="0" algn="r" defTabSz="13716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4pPr>
      <a:lvl5pPr marL="0" marR="0" indent="0" algn="r" defTabSz="13716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5pPr>
      <a:lvl6pPr marL="0" marR="0" indent="0" algn="r" defTabSz="13716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6pPr>
      <a:lvl7pPr marL="0" marR="0" indent="0" algn="r" defTabSz="13716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7pPr>
      <a:lvl8pPr marL="0" marR="0" indent="0" algn="r" defTabSz="13716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8pPr>
      <a:lvl9pPr marL="0" marR="0" indent="0" algn="r" defTabSz="13716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4.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hyperlink" Target="http://www.ntsb.gov/investigations/AccidentReports/Pages/AAR1003.aspx" TargetMode="Externa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2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7.tif"/><Relationship Id="rId6" Type="http://schemas.openxmlformats.org/officeDocument/2006/relationships/image" Target="../media/image8.tif"/><Relationship Id="rId7" Type="http://schemas.openxmlformats.org/officeDocument/2006/relationships/image" Target="../media/image31.png"/><Relationship Id="rId8" Type="http://schemas.openxmlformats.org/officeDocument/2006/relationships/image" Target="../media/image3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9.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 Id="rId3" Type="http://schemas.openxmlformats.org/officeDocument/2006/relationships/image" Target="../media/image10.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2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 Id="rId3" Type="http://schemas.openxmlformats.org/officeDocument/2006/relationships/image" Target="../media/image25.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jpeg"/><Relationship Id="rId4"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 Id="rId3" Type="http://schemas.openxmlformats.org/officeDocument/2006/relationships/image" Target="../media/image60.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image" Target="../media/image66.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 Id="rId3" Type="http://schemas.openxmlformats.org/officeDocument/2006/relationships/image" Target="../media/image7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 Id="rId3" Type="http://schemas.openxmlformats.org/officeDocument/2006/relationships/image" Target="../media/image7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png"/><Relationship Id="rId3" Type="http://schemas.openxmlformats.org/officeDocument/2006/relationships/image" Target="../media/image80.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png"/><Relationship Id="rId3" Type="http://schemas.openxmlformats.org/officeDocument/2006/relationships/image" Target="../media/image82.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png"/><Relationship Id="rId3" Type="http://schemas.openxmlformats.org/officeDocument/2006/relationships/image" Target="../media/image84.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7.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1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 name="TextBox 20"/>
          <p:cNvSpPr txBox="1"/>
          <p:nvPr/>
        </p:nvSpPr>
        <p:spPr>
          <a:xfrm>
            <a:off x="736032" y="4903881"/>
            <a:ext cx="10146753" cy="28750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457200">
              <a:defRPr b="1" sz="3500">
                <a:solidFill>
                  <a:srgbClr val="FF2600"/>
                </a:solidFill>
              </a:defRPr>
            </a:pPr>
            <a:r>
              <a:t>Dott. Riccardo Ferrari</a:t>
            </a:r>
          </a:p>
          <a:p>
            <a:pPr algn="ctr" defTabSz="457200">
              <a:defRPr b="1" sz="3000">
                <a:solidFill>
                  <a:srgbClr val="005493"/>
                </a:solidFill>
              </a:defRPr>
            </a:pPr>
            <a:r>
              <a:t>Radiodiagnostica Emergenza Urgenza</a:t>
            </a:r>
          </a:p>
          <a:p>
            <a:pPr algn="ctr" defTabSz="457200">
              <a:defRPr b="1" sz="3000">
                <a:solidFill>
                  <a:srgbClr val="005493"/>
                </a:solidFill>
              </a:defRPr>
            </a:pPr>
            <a:r>
              <a:t>Az. Osp. San Camillo Forlanini- Roma</a:t>
            </a:r>
          </a:p>
          <a:p>
            <a:pPr algn="ctr" defTabSz="457200">
              <a:defRPr i="1" sz="3000">
                <a:solidFill>
                  <a:srgbClr val="005493"/>
                </a:solidFill>
              </a:defRPr>
            </a:pPr>
            <a:r>
              <a:t>Presidente della sezione di Informatica ed intelligenza artificiale della SIRM  2025-2026</a:t>
            </a:r>
          </a:p>
          <a:p>
            <a:pPr algn="ctr" defTabSz="457200">
              <a:defRPr i="1" sz="3000">
                <a:solidFill>
                  <a:srgbClr val="005493"/>
                </a:solidFill>
              </a:defRPr>
            </a:pPr>
            <a:r>
              <a:t>Responsabile editoriale sito SIRM </a:t>
            </a:r>
          </a:p>
        </p:txBody>
      </p:sp>
      <p:sp>
        <p:nvSpPr>
          <p:cNvPr id="28" name="AI in radiologia bariatrica: sogno o realtà"/>
          <p:cNvSpPr txBox="1"/>
          <p:nvPr/>
        </p:nvSpPr>
        <p:spPr>
          <a:xfrm>
            <a:off x="2038877" y="1818004"/>
            <a:ext cx="7541064" cy="1432899"/>
          </a:xfrm>
          <a:prstGeom prst="rect">
            <a:avLst/>
          </a:prstGeom>
          <a:ln w="25400">
            <a:solidFill>
              <a:srgbClr val="FF2600"/>
            </a:solidFill>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700">
                <a:solidFill>
                  <a:srgbClr val="FF2600"/>
                </a:solidFill>
              </a:defRPr>
            </a:lvl1pPr>
          </a:lstStyle>
          <a:p>
            <a:pPr/>
            <a:r>
              <a:t>AI in radiologia bariatrica: sogno o realtà</a:t>
            </a:r>
          </a:p>
        </p:txBody>
      </p:sp>
      <p:pic>
        <p:nvPicPr>
          <p:cNvPr id="29" name="Screenshot 2025-10-03 alle 10.52.13.png" descr="Screenshot 2025-10-03 alle 10.52.13.png"/>
          <p:cNvPicPr>
            <a:picLocks noChangeAspect="1"/>
          </p:cNvPicPr>
          <p:nvPr/>
        </p:nvPicPr>
        <p:blipFill>
          <a:blip r:embed="rId2">
            <a:extLst/>
          </a:blip>
          <a:stretch>
            <a:fillRect/>
          </a:stretch>
        </p:blipFill>
        <p:spPr>
          <a:xfrm>
            <a:off x="12497304" y="-37163"/>
            <a:ext cx="5790998" cy="944031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ARTIFICIAL INTELLIGNCE LIMITS"/>
          <p:cNvSpPr txBox="1"/>
          <p:nvPr/>
        </p:nvSpPr>
        <p:spPr>
          <a:xfrm>
            <a:off x="167000" y="2154998"/>
            <a:ext cx="11550411" cy="647334"/>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defTabSz="1371600">
              <a:defRPr b="1" sz="4000">
                <a:solidFill>
                  <a:srgbClr val="FF2600"/>
                </a:solidFill>
              </a:defRPr>
            </a:lvl1pPr>
          </a:lstStyle>
          <a:p>
            <a:pPr/>
            <a:r>
              <a:t>VANTAGGI DELL’USO DELL’INTELLIGENZA ARTIFICIALE</a:t>
            </a:r>
          </a:p>
        </p:txBody>
      </p:sp>
      <p:pic>
        <p:nvPicPr>
          <p:cNvPr id="102" name="Screenshot 2023-09-08 alle 17.37.51.jpg" descr="Screenshot 2023-09-08 alle 17.37.51.jpg"/>
          <p:cNvPicPr>
            <a:picLocks noChangeAspect="1"/>
          </p:cNvPicPr>
          <p:nvPr/>
        </p:nvPicPr>
        <p:blipFill>
          <a:blip r:embed="rId2">
            <a:extLst/>
          </a:blip>
          <a:stretch>
            <a:fillRect/>
          </a:stretch>
        </p:blipFill>
        <p:spPr>
          <a:xfrm>
            <a:off x="9437" y="7734"/>
            <a:ext cx="4575218" cy="1666321"/>
          </a:xfrm>
          <a:prstGeom prst="rect">
            <a:avLst/>
          </a:prstGeom>
          <a:ln w="12700">
            <a:miter lim="400000"/>
          </a:ln>
        </p:spPr>
      </p:pic>
      <p:sp>
        <p:nvSpPr>
          <p:cNvPr id="103" name="ARTIFICIAL INTELLIGNCE LIMITS"/>
          <p:cNvSpPr txBox="1"/>
          <p:nvPr/>
        </p:nvSpPr>
        <p:spPr>
          <a:xfrm>
            <a:off x="-23623" y="3878606"/>
            <a:ext cx="14284205" cy="4445452"/>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p>
            <a:pPr marL="300789" indent="-300789" defTabSz="1371600">
              <a:lnSpc>
                <a:spcPct val="150000"/>
              </a:lnSpc>
              <a:buSzPct val="100000"/>
              <a:buChar char="•"/>
              <a:defRPr sz="3400">
                <a:solidFill>
                  <a:srgbClr val="011993"/>
                </a:solidFill>
              </a:defRPr>
            </a:pPr>
            <a:r>
              <a:t>La radiodiagnostica sta aumentando la mole di dati da analizzare in maniera esponenziale</a:t>
            </a:r>
          </a:p>
          <a:p>
            <a:pPr marL="300789" indent="-300789" defTabSz="1371600">
              <a:lnSpc>
                <a:spcPct val="150000"/>
              </a:lnSpc>
              <a:buSzPct val="100000"/>
              <a:buChar char="•"/>
              <a:defRPr sz="3400">
                <a:solidFill>
                  <a:srgbClr val="011993"/>
                </a:solidFill>
              </a:defRPr>
            </a:pPr>
            <a:r>
              <a:t>A breve non sarà possibile interpretarli solo scorrendo le migliaia di immagini</a:t>
            </a:r>
          </a:p>
          <a:p>
            <a:pPr marL="300789" indent="-300789" defTabSz="1371600">
              <a:lnSpc>
                <a:spcPct val="150000"/>
              </a:lnSpc>
              <a:buSzPct val="100000"/>
              <a:buChar char="•"/>
              <a:defRPr sz="3400">
                <a:solidFill>
                  <a:srgbClr val="011993"/>
                </a:solidFill>
              </a:defRPr>
            </a:pPr>
            <a:r>
              <a:rPr b="1"/>
              <a:t>Automazioni</a:t>
            </a:r>
            <a:r>
              <a:t> necessarie per poter integrare le immagini con dati clinici </a:t>
            </a:r>
          </a:p>
          <a:p>
            <a:pPr marL="300789" indent="-300789" defTabSz="1371600">
              <a:lnSpc>
                <a:spcPct val="150000"/>
              </a:lnSpc>
              <a:buSzPct val="100000"/>
              <a:buChar char="•"/>
              <a:defRPr sz="3400">
                <a:solidFill>
                  <a:srgbClr val="011993"/>
                </a:solidFill>
              </a:defRPr>
            </a:pPr>
            <a:r>
              <a:t>Sempre maggiori classificazioni di malattie, e loro aggiornamenti</a:t>
            </a:r>
          </a:p>
          <a:p>
            <a:pPr marL="300789" indent="-300789" defTabSz="1371600">
              <a:lnSpc>
                <a:spcPct val="150000"/>
              </a:lnSpc>
              <a:buSzPct val="100000"/>
              <a:buChar char="•"/>
              <a:defRPr sz="3400">
                <a:solidFill>
                  <a:srgbClr val="011993"/>
                </a:solidFill>
              </a:defRPr>
            </a:pPr>
            <a:r>
              <a:rPr b="1"/>
              <a:t>Ergonomia</a:t>
            </a:r>
            <a:r>
              <a:t> ed interfaccia uomo macchina deve essere semplificata</a:t>
            </a:r>
          </a:p>
        </p:txBody>
      </p:sp>
      <p:pic>
        <p:nvPicPr>
          <p:cNvPr id="104" name="Screenshot 2024-09-28 alle 19.16.42.png" descr="Screenshot 2024-09-28 alle 19.16.42.png"/>
          <p:cNvPicPr>
            <a:picLocks noChangeAspect="1"/>
          </p:cNvPicPr>
          <p:nvPr/>
        </p:nvPicPr>
        <p:blipFill>
          <a:blip r:embed="rId3">
            <a:extLst/>
          </a:blip>
          <a:stretch>
            <a:fillRect/>
          </a:stretch>
        </p:blipFill>
        <p:spPr>
          <a:xfrm>
            <a:off x="13871223" y="850566"/>
            <a:ext cx="4292934" cy="858586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Biological variation…"/>
          <p:cNvSpPr txBox="1"/>
          <p:nvPr/>
        </p:nvSpPr>
        <p:spPr>
          <a:xfrm>
            <a:off x="494934" y="797012"/>
            <a:ext cx="17298132" cy="8155663"/>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p>
            <a:pPr marL="304800" indent="-304800" algn="just" defTabSz="685800">
              <a:spcBef>
                <a:spcPts val="1800"/>
              </a:spcBef>
              <a:buSzPct val="100000"/>
              <a:buChar char="•"/>
              <a:defRPr b="1" sz="3000">
                <a:solidFill>
                  <a:srgbClr val="FF2600"/>
                </a:solidFill>
              </a:defRPr>
            </a:pPr>
            <a:r>
              <a:t>Variabilità biologica</a:t>
            </a:r>
          </a:p>
          <a:p>
            <a:pPr marL="304800" indent="-304800" algn="just" defTabSz="685800">
              <a:spcBef>
                <a:spcPts val="1800"/>
              </a:spcBef>
              <a:buSzPct val="100000"/>
              <a:buChar char="•"/>
              <a:defRPr b="1" sz="3000">
                <a:solidFill>
                  <a:srgbClr val="FF2600"/>
                </a:solidFill>
              </a:defRPr>
            </a:pPr>
            <a:r>
              <a:t>Variabilità tecnica</a:t>
            </a:r>
            <a:r>
              <a:rPr b="0">
                <a:solidFill>
                  <a:srgbClr val="005493"/>
                </a:solidFill>
              </a:rPr>
              <a:t> di acquisizione delle immagini in particolare di RM il cui segnale è relativo e le cui immagini necessitano di processi di omogenizzazione per essere confrontabili; ma anche i protocolli di somministrazione di mdc in TC sono piuttosto varibili e rischiano di dare in pasto informazioni non omogene alle macchine.</a:t>
            </a:r>
            <a:endParaRPr>
              <a:solidFill>
                <a:srgbClr val="005493"/>
              </a:solidFill>
            </a:endParaRPr>
          </a:p>
          <a:p>
            <a:pPr marL="304800" indent="-304800" algn="just" defTabSz="685800">
              <a:spcBef>
                <a:spcPts val="1800"/>
              </a:spcBef>
              <a:buSzPct val="100000"/>
              <a:buChar char="•"/>
              <a:defRPr b="1" sz="3000">
                <a:solidFill>
                  <a:srgbClr val="FF4015"/>
                </a:solidFill>
              </a:defRPr>
            </a:pPr>
            <a:r>
              <a:t>Database</a:t>
            </a:r>
            <a:r>
              <a:rPr b="0">
                <a:solidFill>
                  <a:srgbClr val="005493"/>
                </a:solidFill>
              </a:rPr>
              <a:t> necessario ad imparare per i software di IA, che vuol dire mettere insieme tanti casi con le medesime patologie.</a:t>
            </a:r>
            <a:endParaRPr>
              <a:solidFill>
                <a:srgbClr val="FF2600"/>
              </a:solidFill>
            </a:endParaRPr>
          </a:p>
          <a:p>
            <a:pPr marL="304800" indent="-304800" algn="just" defTabSz="685800">
              <a:spcBef>
                <a:spcPts val="1800"/>
              </a:spcBef>
              <a:buSzPct val="100000"/>
              <a:buChar char="•"/>
              <a:defRPr b="1" sz="3000">
                <a:solidFill>
                  <a:srgbClr val="FF2600"/>
                </a:solidFill>
              </a:defRPr>
            </a:pPr>
            <a:r>
              <a:t>Tematiche Medico Legali</a:t>
            </a:r>
          </a:p>
          <a:p>
            <a:pPr marL="304800" indent="-304800" algn="just" defTabSz="685800">
              <a:spcBef>
                <a:spcPts val="1800"/>
              </a:spcBef>
              <a:buSzPct val="100000"/>
              <a:buChar char="•"/>
              <a:defRPr b="1" sz="3000">
                <a:solidFill>
                  <a:srgbClr val="FF2600"/>
                </a:solidFill>
              </a:defRPr>
            </a:pPr>
            <a:r>
              <a:t>ETICA!!</a:t>
            </a:r>
          </a:p>
          <a:p>
            <a:pPr algn="just" defTabSz="685800">
              <a:spcBef>
                <a:spcPts val="1800"/>
              </a:spcBef>
              <a:defRPr b="1" i="1" sz="3000" u="sng">
                <a:solidFill>
                  <a:srgbClr val="FF2600"/>
                </a:solidFill>
              </a:defRPr>
            </a:pPr>
            <a:r>
              <a:t>Le domande:</a:t>
            </a:r>
          </a:p>
          <a:p>
            <a:pPr algn="just" defTabSz="685800">
              <a:spcBef>
                <a:spcPts val="1800"/>
              </a:spcBef>
              <a:defRPr b="1" i="1" sz="3000" u="sng">
                <a:solidFill>
                  <a:srgbClr val="FF2600"/>
                </a:solidFill>
              </a:defRPr>
            </a:pPr>
            <a:r>
              <a:t>1) Il nostro lavoro è solo riconoscere le immagini patologiche e seguire le flowchart diagnostiche? </a:t>
            </a:r>
          </a:p>
          <a:p>
            <a:pPr algn="just" defTabSz="685800">
              <a:spcBef>
                <a:spcPts val="1800"/>
              </a:spcBef>
              <a:defRPr b="1" i="1" sz="3000" u="sng">
                <a:solidFill>
                  <a:srgbClr val="FF2600"/>
                </a:solidFill>
              </a:defRPr>
            </a:pPr>
            <a:r>
              <a:t>2) Può essere scisso da considerazioni cliniche e mediche anamnestiche? </a:t>
            </a:r>
          </a:p>
          <a:p>
            <a:pPr algn="just" defTabSz="685800">
              <a:spcBef>
                <a:spcPts val="1800"/>
              </a:spcBef>
              <a:defRPr b="1" i="1" sz="3000" u="sng">
                <a:solidFill>
                  <a:srgbClr val="FF2600"/>
                </a:solidFill>
              </a:defRPr>
            </a:pPr>
            <a:r>
              <a:t>3) Non è necessaria la comunicazione e l’empatia con il paziente?</a:t>
            </a:r>
          </a:p>
        </p:txBody>
      </p:sp>
      <p:sp>
        <p:nvSpPr>
          <p:cNvPr id="107" name="ARTIFICIAL INTELLIGNCE LIMITS"/>
          <p:cNvSpPr txBox="1"/>
          <p:nvPr/>
        </p:nvSpPr>
        <p:spPr>
          <a:xfrm>
            <a:off x="5227051" y="304234"/>
            <a:ext cx="8638662" cy="647334"/>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defTabSz="1371600">
              <a:defRPr b="1" sz="4000">
                <a:solidFill>
                  <a:srgbClr val="FF2600"/>
                </a:solidFill>
              </a:defRPr>
            </a:lvl1pPr>
          </a:lstStyle>
          <a:p>
            <a:pPr/>
            <a:r>
              <a:t>LIMITI DELL’INTELLIGENZA ARTIFICIALE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Il futuro dell’AI in Radiodiagnostica"/>
          <p:cNvSpPr txBox="1"/>
          <p:nvPr>
            <p:ph type="title"/>
          </p:nvPr>
        </p:nvSpPr>
        <p:spPr>
          <a:xfrm>
            <a:off x="867229" y="-142198"/>
            <a:ext cx="15985671" cy="1988346"/>
          </a:xfrm>
          <a:prstGeom prst="rect">
            <a:avLst/>
          </a:prstGeom>
        </p:spPr>
        <p:txBody>
          <a:bodyPr/>
          <a:lstStyle>
            <a:lvl1pPr>
              <a:defRPr b="1" sz="4000">
                <a:solidFill>
                  <a:srgbClr val="FF2600"/>
                </a:solidFill>
                <a:latin typeface="Carlito"/>
                <a:ea typeface="Carlito"/>
                <a:cs typeface="Carlito"/>
                <a:sym typeface="Carlito"/>
              </a:defRPr>
            </a:lvl1pPr>
          </a:lstStyle>
          <a:p>
            <a:pPr/>
            <a:r>
              <a:t>Il futuro dell’AI in Radiodiagnostica</a:t>
            </a:r>
          </a:p>
        </p:txBody>
      </p:sp>
      <p:sp>
        <p:nvSpPr>
          <p:cNvPr id="110" name="Dati (biobanche ed addestramento)…"/>
          <p:cNvSpPr txBox="1"/>
          <p:nvPr>
            <p:ph type="body" idx="1"/>
          </p:nvPr>
        </p:nvSpPr>
        <p:spPr>
          <a:xfrm>
            <a:off x="359229" y="2796410"/>
            <a:ext cx="17569542" cy="5607846"/>
          </a:xfrm>
          <a:prstGeom prst="rect">
            <a:avLst/>
          </a:prstGeom>
        </p:spPr>
        <p:txBody>
          <a:bodyPr/>
          <a:lstStyle/>
          <a:p>
            <a:pPr>
              <a:lnSpc>
                <a:spcPct val="150000"/>
              </a:lnSpc>
              <a:defRPr sz="4000">
                <a:solidFill>
                  <a:srgbClr val="FF2600"/>
                </a:solidFill>
              </a:defRPr>
            </a:pPr>
            <a:r>
              <a:rPr b="1"/>
              <a:t>Dati</a:t>
            </a:r>
            <a:r>
              <a:t> (biobanche ed addestramento)</a:t>
            </a:r>
          </a:p>
          <a:p>
            <a:pPr>
              <a:lnSpc>
                <a:spcPct val="150000"/>
              </a:lnSpc>
              <a:defRPr sz="4000">
                <a:solidFill>
                  <a:srgbClr val="FF2600"/>
                </a:solidFill>
              </a:defRPr>
            </a:pPr>
            <a:r>
              <a:rPr b="1"/>
              <a:t>Esplicabilità</a:t>
            </a:r>
            <a:r>
              <a:t>: come funzionano, quali sono le performance aspettate?</a:t>
            </a:r>
          </a:p>
          <a:p>
            <a:pPr>
              <a:lnSpc>
                <a:spcPct val="150000"/>
              </a:lnSpc>
              <a:defRPr sz="4000">
                <a:solidFill>
                  <a:srgbClr val="FF2600"/>
                </a:solidFill>
              </a:defRPr>
            </a:pPr>
            <a:r>
              <a:rPr b="1"/>
              <a:t>Ergonomia</a:t>
            </a:r>
            <a:r>
              <a:t>: interazione uomo-macchina, come usare, come influenza le nostre performance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Doppio clic per modificare"/>
          <p:cNvSpPr txBox="1"/>
          <p:nvPr>
            <p:ph type="title"/>
          </p:nvPr>
        </p:nvSpPr>
        <p:spPr>
          <a:prstGeom prst="rect">
            <a:avLst/>
          </a:prstGeom>
        </p:spPr>
        <p:txBody>
          <a:bodyPr/>
          <a:lstStyle/>
          <a:p>
            <a:pPr/>
          </a:p>
        </p:txBody>
      </p:sp>
      <p:sp>
        <p:nvSpPr>
          <p:cNvPr id="113" name="Doppio clic per modificare"/>
          <p:cNvSpPr txBox="1"/>
          <p:nvPr>
            <p:ph type="body" idx="1"/>
          </p:nvPr>
        </p:nvSpPr>
        <p:spPr>
          <a:prstGeom prst="rect">
            <a:avLst/>
          </a:prstGeom>
        </p:spPr>
        <p:txBody>
          <a:bodyPr/>
          <a:lstStyle/>
          <a:p>
            <a:pPr/>
          </a:p>
        </p:txBody>
      </p:sp>
      <p:pic>
        <p:nvPicPr>
          <p:cNvPr id="114" name="Schermata 2021-11-06 alle 10.21.53.png" descr="Schermata 2021-11-06 alle 10.21.53.png"/>
          <p:cNvPicPr>
            <a:picLocks noChangeAspect="1"/>
          </p:cNvPicPr>
          <p:nvPr/>
        </p:nvPicPr>
        <p:blipFill>
          <a:blip r:embed="rId2">
            <a:extLst/>
          </a:blip>
          <a:stretch>
            <a:fillRect/>
          </a:stretch>
        </p:blipFill>
        <p:spPr>
          <a:xfrm>
            <a:off x="9755527" y="1092982"/>
            <a:ext cx="7017530" cy="2885411"/>
          </a:xfrm>
          <a:prstGeom prst="rect">
            <a:avLst/>
          </a:prstGeom>
          <a:ln w="12700">
            <a:miter lim="400000"/>
          </a:ln>
        </p:spPr>
      </p:pic>
      <p:sp>
        <p:nvSpPr>
          <p:cNvPr id="115" name="But human radiologists are also trained to detect uncommon diseases in the long tail of the distribution, including rheumatoid arthritis, sickle cell disease, and post-transplantation lymphoproliferative disorder."/>
          <p:cNvSpPr txBox="1"/>
          <p:nvPr/>
        </p:nvSpPr>
        <p:spPr>
          <a:xfrm>
            <a:off x="298223" y="5529927"/>
            <a:ext cx="17691553" cy="988265"/>
          </a:xfrm>
          <a:prstGeom prst="rect">
            <a:avLst/>
          </a:prstGeom>
          <a:ln w="12700">
            <a:miter lim="400000"/>
          </a:ln>
          <a:extLst>
            <a:ext uri="{C572A759-6A51-4108-AA02-DFA0A04FC94B}">
              <ma14:wrappingTextBoxFlag xmlns:ma14="http://schemas.microsoft.com/office/mac/drawingml/2011/main" val="1"/>
            </a:ext>
          </a:extLst>
        </p:spPr>
        <p:txBody>
          <a:bodyPr lIns="53575" tIns="53575" rIns="53575" bIns="53575" anchor="ctr">
            <a:spAutoFit/>
          </a:bodyPr>
          <a:lstStyle/>
          <a:p>
            <a:pPr algn="just" defTabSz="482202">
              <a:spcBef>
                <a:spcPts val="1200"/>
              </a:spcBef>
              <a:defRPr sz="3000">
                <a:solidFill>
                  <a:srgbClr val="FF2600"/>
                </a:solidFill>
              </a:defRPr>
            </a:pPr>
            <a:r>
              <a:t>But human radiologists are also trained to detect uncommon diseases </a:t>
            </a:r>
            <a:r>
              <a:rPr b="1"/>
              <a:t>in the long tail</a:t>
            </a:r>
            <a:r>
              <a:t> of the distribution, including rheumatoid arthritis, sickle cell disease, and post-transplantation lymphoproliferative disorder. </a:t>
            </a:r>
          </a:p>
        </p:txBody>
      </p:sp>
      <p:sp>
        <p:nvSpPr>
          <p:cNvPr id="116" name="These assessments dramatically oversimplify what radiologists do. A comprehensive catalog of radiology diagnoses lists nearly 20000 terms for disorders and imaging observations and over 50000 causal relations (20)."/>
          <p:cNvSpPr txBox="1"/>
          <p:nvPr/>
        </p:nvSpPr>
        <p:spPr>
          <a:xfrm>
            <a:off x="357526" y="4617811"/>
            <a:ext cx="17572948" cy="776483"/>
          </a:xfrm>
          <a:prstGeom prst="rect">
            <a:avLst/>
          </a:prstGeom>
          <a:ln w="12700">
            <a:miter lim="400000"/>
          </a:ln>
          <a:extLst>
            <a:ext uri="{C572A759-6A51-4108-AA02-DFA0A04FC94B}">
              <ma14:wrappingTextBoxFlag xmlns:ma14="http://schemas.microsoft.com/office/mac/drawingml/2011/main" val="1"/>
            </a:ext>
          </a:extLst>
        </p:spPr>
        <p:txBody>
          <a:bodyPr lIns="53575" tIns="53575" rIns="53575" bIns="53575" anchor="ctr">
            <a:spAutoFit/>
          </a:bodyPr>
          <a:lstStyle>
            <a:lvl1pPr algn="just" defTabSz="482202">
              <a:spcBef>
                <a:spcPts val="1200"/>
              </a:spcBef>
              <a:defRPr sz="2400">
                <a:solidFill>
                  <a:srgbClr val="004D80"/>
                </a:solidFill>
              </a:defRPr>
            </a:lvl1pPr>
          </a:lstStyle>
          <a:p>
            <a:pPr/>
            <a:r>
              <a:t>These assessments dramatically oversimplify what radiologists do. A comprehensive catalog of radiology diagnoses lists nearly 20000 terms for disorders and imaging observations and over 50000 causal relations (20). </a:t>
            </a:r>
          </a:p>
        </p:txBody>
      </p:sp>
      <p:sp>
        <p:nvSpPr>
          <p:cNvPr id="117" name="Radiologists Know “The Long Tail”"/>
          <p:cNvSpPr txBox="1"/>
          <p:nvPr/>
        </p:nvSpPr>
        <p:spPr>
          <a:xfrm>
            <a:off x="744635" y="3950908"/>
            <a:ext cx="5209899" cy="460471"/>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lvl1pPr defTabSz="482202">
              <a:spcBef>
                <a:spcPts val="1200"/>
              </a:spcBef>
              <a:defRPr b="1" sz="2800">
                <a:solidFill>
                  <a:srgbClr val="EE220C"/>
                </a:solidFill>
              </a:defRPr>
            </a:lvl1pPr>
          </a:lstStyle>
          <a:p>
            <a:pPr/>
            <a:r>
              <a:t>Radiologists Know “The Long Tail” </a:t>
            </a:r>
          </a:p>
        </p:txBody>
      </p:sp>
      <p:pic>
        <p:nvPicPr>
          <p:cNvPr id="118" name="Immagine" descr="Immagine"/>
          <p:cNvPicPr>
            <a:picLocks noChangeAspect="1"/>
          </p:cNvPicPr>
          <p:nvPr/>
        </p:nvPicPr>
        <p:blipFill>
          <a:blip r:embed="rId3">
            <a:extLst/>
          </a:blip>
          <a:stretch>
            <a:fillRect/>
          </a:stretch>
        </p:blipFill>
        <p:spPr>
          <a:xfrm>
            <a:off x="412277" y="95427"/>
            <a:ext cx="6489391" cy="3682686"/>
          </a:xfrm>
          <a:prstGeom prst="rect">
            <a:avLst/>
          </a:prstGeom>
          <a:ln w="12700">
            <a:miter lim="400000"/>
          </a:ln>
        </p:spPr>
      </p:pic>
      <p:sp>
        <p:nvSpPr>
          <p:cNvPr id="119" name="Ovale"/>
          <p:cNvSpPr/>
          <p:nvPr/>
        </p:nvSpPr>
        <p:spPr>
          <a:xfrm>
            <a:off x="4668078" y="1580387"/>
            <a:ext cx="2487989" cy="2272597"/>
          </a:xfrm>
          <a:prstGeom prst="ellipse">
            <a:avLst/>
          </a:prstGeom>
          <a:ln w="50800">
            <a:solidFill>
              <a:srgbClr val="EE220C"/>
            </a:solidFill>
            <a:miter lim="400000"/>
          </a:ln>
        </p:spPr>
        <p:txBody>
          <a:bodyPr lIns="45718" tIns="45718" rIns="45718" bIns="45718" anchor="ctr"/>
          <a:lstStyle/>
          <a:p>
            <a:pPr algn="ctr" defTabSz="616148">
              <a:defRPr b="1" sz="2200">
                <a:solidFill>
                  <a:srgbClr val="FFFFFF"/>
                </a:solidFill>
              </a:defRPr>
            </a:pPr>
          </a:p>
        </p:txBody>
      </p:sp>
      <p:sp>
        <p:nvSpPr>
          <p:cNvPr id="120" name="Will AI substitute radiologist?"/>
          <p:cNvSpPr txBox="1"/>
          <p:nvPr/>
        </p:nvSpPr>
        <p:spPr>
          <a:xfrm>
            <a:off x="5245601" y="93368"/>
            <a:ext cx="7796798" cy="438181"/>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lgn="ctr" defTabSz="1371600">
              <a:defRPr b="1" sz="2400">
                <a:solidFill>
                  <a:srgbClr val="FF2600"/>
                </a:solidFill>
              </a:defRPr>
            </a:lvl1pPr>
          </a:lstStyle>
          <a:p>
            <a:pPr/>
            <a:r>
              <a:t>CONFORMISMO DEI DATI</a:t>
            </a:r>
          </a:p>
        </p:txBody>
      </p:sp>
      <p:pic>
        <p:nvPicPr>
          <p:cNvPr id="121" name="Screenshot 2024-10-27 alle 10.29.45.png" descr="Screenshot 2024-10-27 alle 10.29.45.png"/>
          <p:cNvPicPr>
            <a:picLocks noChangeAspect="1"/>
          </p:cNvPicPr>
          <p:nvPr/>
        </p:nvPicPr>
        <p:blipFill>
          <a:blip r:embed="rId4">
            <a:extLst/>
          </a:blip>
          <a:stretch>
            <a:fillRect/>
          </a:stretch>
        </p:blipFill>
        <p:spPr>
          <a:xfrm>
            <a:off x="5899305" y="6768200"/>
            <a:ext cx="6489390" cy="250240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Doppio clic per modificare"/>
          <p:cNvSpPr txBox="1"/>
          <p:nvPr>
            <p:ph type="title"/>
          </p:nvPr>
        </p:nvSpPr>
        <p:spPr>
          <a:prstGeom prst="rect">
            <a:avLst/>
          </a:prstGeom>
        </p:spPr>
        <p:txBody>
          <a:bodyPr/>
          <a:lstStyle/>
          <a:p>
            <a:pPr/>
          </a:p>
        </p:txBody>
      </p:sp>
      <p:sp>
        <p:nvSpPr>
          <p:cNvPr id="124" name="Doppio clic per modificare"/>
          <p:cNvSpPr txBox="1"/>
          <p:nvPr>
            <p:ph type="body" idx="1"/>
          </p:nvPr>
        </p:nvSpPr>
        <p:spPr>
          <a:prstGeom prst="rect">
            <a:avLst/>
          </a:prstGeom>
        </p:spPr>
        <p:txBody>
          <a:bodyPr/>
          <a:lstStyle/>
          <a:p>
            <a:pPr marL="0" indent="0">
              <a:buSzTx/>
              <a:buNone/>
            </a:pPr>
          </a:p>
        </p:txBody>
      </p:sp>
      <p:pic>
        <p:nvPicPr>
          <p:cNvPr id="125" name="Screenshot 2022-11-24 alle 16.06.11.png" descr="Screenshot 2022-11-24 alle 16.06.11.png"/>
          <p:cNvPicPr>
            <a:picLocks noChangeAspect="1"/>
          </p:cNvPicPr>
          <p:nvPr/>
        </p:nvPicPr>
        <p:blipFill>
          <a:blip r:embed="rId2">
            <a:extLst/>
          </a:blip>
          <a:stretch>
            <a:fillRect/>
          </a:stretch>
        </p:blipFill>
        <p:spPr>
          <a:xfrm>
            <a:off x="1656817" y="1643352"/>
            <a:ext cx="14974367" cy="8228198"/>
          </a:xfrm>
          <a:prstGeom prst="rect">
            <a:avLst/>
          </a:prstGeom>
          <a:ln w="12700">
            <a:miter lim="400000"/>
          </a:ln>
        </p:spPr>
      </p:pic>
      <p:sp>
        <p:nvSpPr>
          <p:cNvPr id="126" name="Will AI substitute radiologist?"/>
          <p:cNvSpPr txBox="1"/>
          <p:nvPr/>
        </p:nvSpPr>
        <p:spPr>
          <a:xfrm>
            <a:off x="5139466" y="75596"/>
            <a:ext cx="7796798" cy="438180"/>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lgn="ctr" defTabSz="1371600">
              <a:defRPr b="1" sz="2400">
                <a:solidFill>
                  <a:srgbClr val="FF2600"/>
                </a:solidFill>
              </a:defRPr>
            </a:lvl1pPr>
          </a:lstStyle>
          <a:p>
            <a:pPr/>
            <a:r>
              <a:t>ESEMPIO DI CONFORMISMO DEI DATI: GOOGLE</a:t>
            </a:r>
          </a:p>
        </p:txBody>
      </p:sp>
      <p:sp>
        <p:nvSpPr>
          <p:cNvPr id="127" name="Will AI substitute radiologist?"/>
          <p:cNvSpPr txBox="1"/>
          <p:nvPr/>
        </p:nvSpPr>
        <p:spPr>
          <a:xfrm>
            <a:off x="325522" y="613699"/>
            <a:ext cx="15985672" cy="806481"/>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lgn="just" defTabSz="1371600">
              <a:defRPr sz="2400">
                <a:solidFill>
                  <a:srgbClr val="FF2600"/>
                </a:solidFill>
              </a:defRPr>
            </a:lvl1pPr>
          </a:lstStyle>
          <a:p>
            <a:pPr/>
            <a:r>
              <a:t>L’esempio più famoso di automatismo determinato da AI è google che cerca per noi in tutte le pagine internet i dati che inseriamo nella barra di ricerca. E se cerco la parola DONNA esce una rappresentazione stereotipata e conformista</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ERGONOMIA: Human machine interface and Radiology"/>
          <p:cNvSpPr txBox="1"/>
          <p:nvPr>
            <p:ph type="title"/>
          </p:nvPr>
        </p:nvSpPr>
        <p:spPr>
          <a:xfrm>
            <a:off x="460829" y="-422108"/>
            <a:ext cx="15985671" cy="1988346"/>
          </a:xfrm>
          <a:prstGeom prst="rect">
            <a:avLst/>
          </a:prstGeom>
        </p:spPr>
        <p:txBody>
          <a:bodyPr/>
          <a:lstStyle>
            <a:lvl1pPr algn="ctr">
              <a:defRPr b="1" sz="4000">
                <a:solidFill>
                  <a:srgbClr val="FF2600"/>
                </a:solidFill>
                <a:latin typeface="Carlito"/>
                <a:ea typeface="Carlito"/>
                <a:cs typeface="Carlito"/>
                <a:sym typeface="Carlito"/>
              </a:defRPr>
            </a:lvl1pPr>
          </a:lstStyle>
          <a:p>
            <a:pPr/>
            <a:r>
              <a:t>ERGONOMIA: Human machine interface and Radiology</a:t>
            </a:r>
          </a:p>
        </p:txBody>
      </p:sp>
      <p:pic>
        <p:nvPicPr>
          <p:cNvPr id="130" name="Screenshot 2025-09-08 alle 12.13.43.png" descr="Screenshot 2025-09-08 alle 12.13.43.png"/>
          <p:cNvPicPr>
            <a:picLocks noChangeAspect="1"/>
          </p:cNvPicPr>
          <p:nvPr/>
        </p:nvPicPr>
        <p:blipFill>
          <a:blip r:embed="rId2">
            <a:extLst/>
          </a:blip>
          <a:stretch>
            <a:fillRect/>
          </a:stretch>
        </p:blipFill>
        <p:spPr>
          <a:xfrm>
            <a:off x="3952279" y="1274365"/>
            <a:ext cx="8136451" cy="3743490"/>
          </a:xfrm>
          <a:prstGeom prst="rect">
            <a:avLst/>
          </a:prstGeom>
          <a:ln w="12700">
            <a:miter lim="400000"/>
          </a:ln>
        </p:spPr>
      </p:pic>
      <p:pic>
        <p:nvPicPr>
          <p:cNvPr id="131" name="Screenshot 2025-09-08 alle 12.28.08.png" descr="Screenshot 2025-09-08 alle 12.28.08.png"/>
          <p:cNvPicPr>
            <a:picLocks noChangeAspect="1"/>
          </p:cNvPicPr>
          <p:nvPr/>
        </p:nvPicPr>
        <p:blipFill>
          <a:blip r:embed="rId3">
            <a:extLst/>
          </a:blip>
          <a:stretch>
            <a:fillRect/>
          </a:stretch>
        </p:blipFill>
        <p:spPr>
          <a:xfrm>
            <a:off x="12102874" y="1183063"/>
            <a:ext cx="6156779" cy="2491066"/>
          </a:xfrm>
          <a:prstGeom prst="rect">
            <a:avLst/>
          </a:prstGeom>
          <a:ln w="12700">
            <a:miter lim="400000"/>
          </a:ln>
        </p:spPr>
      </p:pic>
      <p:pic>
        <p:nvPicPr>
          <p:cNvPr id="132" name="Screenshot 2025-09-08 alle 12.28.53.png" descr="Screenshot 2025-09-08 alle 12.28.53.png"/>
          <p:cNvPicPr>
            <a:picLocks noChangeAspect="1"/>
          </p:cNvPicPr>
          <p:nvPr/>
        </p:nvPicPr>
        <p:blipFill>
          <a:blip r:embed="rId4">
            <a:extLst/>
          </a:blip>
          <a:stretch>
            <a:fillRect/>
          </a:stretch>
        </p:blipFill>
        <p:spPr>
          <a:xfrm>
            <a:off x="47724" y="860882"/>
            <a:ext cx="4324196" cy="2192419"/>
          </a:xfrm>
          <a:prstGeom prst="rect">
            <a:avLst/>
          </a:prstGeom>
          <a:ln w="12700">
            <a:miter lim="400000"/>
          </a:ln>
        </p:spPr>
      </p:pic>
      <p:pic>
        <p:nvPicPr>
          <p:cNvPr id="133" name="Screenshot 2025-09-08 alle 12.29.22.png" descr="Screenshot 2025-09-08 alle 12.29.22.png"/>
          <p:cNvPicPr>
            <a:picLocks noChangeAspect="1"/>
          </p:cNvPicPr>
          <p:nvPr/>
        </p:nvPicPr>
        <p:blipFill>
          <a:blip r:embed="rId5">
            <a:extLst/>
          </a:blip>
          <a:stretch>
            <a:fillRect/>
          </a:stretch>
        </p:blipFill>
        <p:spPr>
          <a:xfrm>
            <a:off x="593824" y="5024042"/>
            <a:ext cx="10701117" cy="4928591"/>
          </a:xfrm>
          <a:prstGeom prst="rect">
            <a:avLst/>
          </a:prstGeom>
          <a:ln w="12700">
            <a:miter lim="400000"/>
          </a:ln>
        </p:spPr>
      </p:pic>
      <p:pic>
        <p:nvPicPr>
          <p:cNvPr id="134" name="Screenshot 2025-09-08 alle 12.31.20.png" descr="Screenshot 2025-09-08 alle 12.31.20.png"/>
          <p:cNvPicPr>
            <a:picLocks noChangeAspect="1"/>
          </p:cNvPicPr>
          <p:nvPr/>
        </p:nvPicPr>
        <p:blipFill>
          <a:blip r:embed="rId6">
            <a:extLst/>
          </a:blip>
          <a:stretch>
            <a:fillRect/>
          </a:stretch>
        </p:blipFill>
        <p:spPr>
          <a:xfrm>
            <a:off x="13646410" y="3945835"/>
            <a:ext cx="4737635" cy="1921069"/>
          </a:xfrm>
          <a:prstGeom prst="rect">
            <a:avLst/>
          </a:prstGeom>
          <a:ln w="12700">
            <a:miter lim="400000"/>
          </a:ln>
        </p:spPr>
      </p:pic>
      <p:pic>
        <p:nvPicPr>
          <p:cNvPr id="135" name="Screenshot 2025-09-08 alle 12.31.26.png" descr="Screenshot 2025-09-08 alle 12.31.26.png"/>
          <p:cNvPicPr>
            <a:picLocks noChangeAspect="1"/>
          </p:cNvPicPr>
          <p:nvPr/>
        </p:nvPicPr>
        <p:blipFill>
          <a:blip r:embed="rId7">
            <a:extLst/>
          </a:blip>
          <a:stretch>
            <a:fillRect/>
          </a:stretch>
        </p:blipFill>
        <p:spPr>
          <a:xfrm>
            <a:off x="10978966" y="5614752"/>
            <a:ext cx="7082061" cy="46863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Screenshot 2025-09-08 alle 14.08.40.png" descr="Screenshot 2025-09-08 alle 14.08.40.png"/>
          <p:cNvPicPr>
            <a:picLocks noChangeAspect="1"/>
          </p:cNvPicPr>
          <p:nvPr/>
        </p:nvPicPr>
        <p:blipFill>
          <a:blip r:embed="rId2">
            <a:extLst/>
          </a:blip>
          <a:stretch>
            <a:fillRect/>
          </a:stretch>
        </p:blipFill>
        <p:spPr>
          <a:xfrm>
            <a:off x="8747705" y="1115365"/>
            <a:ext cx="9566690" cy="4053871"/>
          </a:xfrm>
          <a:prstGeom prst="rect">
            <a:avLst/>
          </a:prstGeom>
          <a:ln w="12700">
            <a:miter lim="400000"/>
          </a:ln>
        </p:spPr>
      </p:pic>
      <p:pic>
        <p:nvPicPr>
          <p:cNvPr id="138" name="Screenshot 2025-09-08 alle 14.08.48.png" descr="Screenshot 2025-09-08 alle 14.08.48.png"/>
          <p:cNvPicPr>
            <a:picLocks noChangeAspect="1"/>
          </p:cNvPicPr>
          <p:nvPr/>
        </p:nvPicPr>
        <p:blipFill>
          <a:blip r:embed="rId3">
            <a:extLst/>
          </a:blip>
          <a:stretch>
            <a:fillRect/>
          </a:stretch>
        </p:blipFill>
        <p:spPr>
          <a:xfrm>
            <a:off x="-48106" y="1364724"/>
            <a:ext cx="7967332" cy="3126302"/>
          </a:xfrm>
          <a:prstGeom prst="rect">
            <a:avLst/>
          </a:prstGeom>
          <a:ln w="12700">
            <a:miter lim="400000"/>
          </a:ln>
        </p:spPr>
      </p:pic>
      <p:pic>
        <p:nvPicPr>
          <p:cNvPr id="139" name="Screenshot 2025-09-08 alle 14.11.37.png" descr="Screenshot 2025-09-08 alle 14.11.37.png"/>
          <p:cNvPicPr>
            <a:picLocks noChangeAspect="1"/>
          </p:cNvPicPr>
          <p:nvPr/>
        </p:nvPicPr>
        <p:blipFill>
          <a:blip r:embed="rId4">
            <a:extLst/>
          </a:blip>
          <a:stretch>
            <a:fillRect/>
          </a:stretch>
        </p:blipFill>
        <p:spPr>
          <a:xfrm>
            <a:off x="10626142" y="5863216"/>
            <a:ext cx="6857363" cy="3126302"/>
          </a:xfrm>
          <a:prstGeom prst="rect">
            <a:avLst/>
          </a:prstGeom>
          <a:ln w="12700">
            <a:miter lim="400000"/>
          </a:ln>
        </p:spPr>
      </p:pic>
      <p:pic>
        <p:nvPicPr>
          <p:cNvPr id="140" name="Screenshot 2025-09-08 alle 14.11.46.png" descr="Screenshot 2025-09-08 alle 14.11.46.png"/>
          <p:cNvPicPr>
            <a:picLocks noChangeAspect="1"/>
          </p:cNvPicPr>
          <p:nvPr/>
        </p:nvPicPr>
        <p:blipFill>
          <a:blip r:embed="rId5">
            <a:extLst/>
          </a:blip>
          <a:stretch>
            <a:fillRect/>
          </a:stretch>
        </p:blipFill>
        <p:spPr>
          <a:xfrm>
            <a:off x="109476" y="6526557"/>
            <a:ext cx="10460227" cy="1335349"/>
          </a:xfrm>
          <a:prstGeom prst="rect">
            <a:avLst/>
          </a:prstGeom>
          <a:ln w="12700">
            <a:miter lim="400000"/>
          </a:ln>
        </p:spPr>
      </p:pic>
      <p:sp>
        <p:nvSpPr>
          <p:cNvPr id="141" name="ERGONOMIA: Human machine interface and Radiology"/>
          <p:cNvSpPr txBox="1"/>
          <p:nvPr>
            <p:ph type="title"/>
          </p:nvPr>
        </p:nvSpPr>
        <p:spPr>
          <a:xfrm>
            <a:off x="460829" y="-422108"/>
            <a:ext cx="15985671" cy="1988346"/>
          </a:xfrm>
          <a:prstGeom prst="rect">
            <a:avLst/>
          </a:prstGeom>
        </p:spPr>
        <p:txBody>
          <a:bodyPr/>
          <a:lstStyle>
            <a:lvl1pPr algn="ctr">
              <a:defRPr b="1" sz="4000">
                <a:solidFill>
                  <a:srgbClr val="FF2600"/>
                </a:solidFill>
                <a:latin typeface="Carlito"/>
                <a:ea typeface="Carlito"/>
                <a:cs typeface="Carlito"/>
                <a:sym typeface="Carlito"/>
              </a:defRPr>
            </a:lvl1pPr>
          </a:lstStyle>
          <a:p>
            <a:pPr/>
            <a:r>
              <a:t>ERGONOMIA: Human machine interface and Radiology</a:t>
            </a:r>
          </a:p>
        </p:txBody>
      </p:sp>
      <p:sp>
        <p:nvSpPr>
          <p:cNvPr id="142" name="2008!!!!!"/>
          <p:cNvSpPr txBox="1"/>
          <p:nvPr/>
        </p:nvSpPr>
        <p:spPr>
          <a:xfrm>
            <a:off x="73487" y="4694983"/>
            <a:ext cx="15985672" cy="1988346"/>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chor="ctr">
            <a:normAutofit fontScale="100000" lnSpcReduction="0"/>
          </a:bodyPr>
          <a:lstStyle>
            <a:lvl1pPr algn="ctr" defTabSz="1371600">
              <a:lnSpc>
                <a:spcPct val="90000"/>
              </a:lnSpc>
              <a:defRPr b="1" sz="8000">
                <a:solidFill>
                  <a:srgbClr val="FF2600"/>
                </a:solidFill>
                <a:latin typeface="Carlito"/>
                <a:ea typeface="Carlito"/>
                <a:cs typeface="Carlito"/>
                <a:sym typeface="Carlito"/>
              </a:defRPr>
            </a:lvl1pPr>
          </a:lstStyle>
          <a:p>
            <a:pPr/>
            <a:r>
              <a:t>2008!!!!!</a:t>
            </a:r>
          </a:p>
        </p:txBody>
      </p:sp>
      <p:sp>
        <p:nvSpPr>
          <p:cNvPr id="143" name="Primo lettore?…"/>
          <p:cNvSpPr txBox="1"/>
          <p:nvPr/>
        </p:nvSpPr>
        <p:spPr>
          <a:xfrm>
            <a:off x="-968472" y="8328859"/>
            <a:ext cx="15985672" cy="1988345"/>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chor="ctr">
            <a:normAutofit fontScale="100000" lnSpcReduction="0"/>
          </a:bodyPr>
          <a:lstStyle/>
          <a:p>
            <a:pPr algn="ctr" defTabSz="781811">
              <a:lnSpc>
                <a:spcPct val="90000"/>
              </a:lnSpc>
              <a:defRPr b="1" sz="4560">
                <a:solidFill>
                  <a:srgbClr val="FF2600"/>
                </a:solidFill>
                <a:latin typeface="Carlito"/>
                <a:ea typeface="Carlito"/>
                <a:cs typeface="Carlito"/>
                <a:sym typeface="Carlito"/>
              </a:defRPr>
            </a:pPr>
            <a:r>
              <a:t>Primo lettore?</a:t>
            </a:r>
          </a:p>
          <a:p>
            <a:pPr algn="ctr" defTabSz="781811">
              <a:lnSpc>
                <a:spcPct val="90000"/>
              </a:lnSpc>
              <a:defRPr b="1" sz="4560">
                <a:solidFill>
                  <a:srgbClr val="FF2600"/>
                </a:solidFill>
                <a:latin typeface="Carlito"/>
                <a:ea typeface="Carlito"/>
                <a:cs typeface="Carlito"/>
                <a:sym typeface="Carlito"/>
              </a:defRPr>
            </a:pPr>
            <a:r>
              <a:t>Secondo lettore?</a:t>
            </a:r>
          </a:p>
          <a:p>
            <a:pPr algn="ctr" defTabSz="781811">
              <a:lnSpc>
                <a:spcPct val="90000"/>
              </a:lnSpc>
              <a:defRPr b="1" sz="4560">
                <a:solidFill>
                  <a:srgbClr val="FF2600"/>
                </a:solidFill>
                <a:latin typeface="Carlito"/>
                <a:ea typeface="Carlito"/>
                <a:cs typeface="Carlito"/>
                <a:sym typeface="Carlito"/>
              </a:defRPr>
            </a:pPr>
            <a:r>
              <a:t>Concurrent reader?</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ERGONOMIA: Human machine interface and Radiology"/>
          <p:cNvSpPr txBox="1"/>
          <p:nvPr>
            <p:ph type="title"/>
          </p:nvPr>
        </p:nvSpPr>
        <p:spPr>
          <a:xfrm>
            <a:off x="460829" y="-422108"/>
            <a:ext cx="15985671" cy="1988346"/>
          </a:xfrm>
          <a:prstGeom prst="rect">
            <a:avLst/>
          </a:prstGeom>
        </p:spPr>
        <p:txBody>
          <a:bodyPr/>
          <a:lstStyle>
            <a:lvl1pPr algn="ctr">
              <a:defRPr b="1" sz="4000">
                <a:solidFill>
                  <a:srgbClr val="FF2600"/>
                </a:solidFill>
                <a:latin typeface="Carlito"/>
                <a:ea typeface="Carlito"/>
                <a:cs typeface="Carlito"/>
                <a:sym typeface="Carlito"/>
              </a:defRPr>
            </a:lvl1pPr>
          </a:lstStyle>
          <a:p>
            <a:pPr/>
            <a:r>
              <a:t>ERGONOMIA: Human machine interface and Radiology</a:t>
            </a:r>
          </a:p>
        </p:txBody>
      </p:sp>
      <p:sp>
        <p:nvSpPr>
          <p:cNvPr id="146" name="HMI:…"/>
          <p:cNvSpPr txBox="1"/>
          <p:nvPr/>
        </p:nvSpPr>
        <p:spPr>
          <a:xfrm>
            <a:off x="463520" y="1263358"/>
            <a:ext cx="9687399" cy="578865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900">
                <a:solidFill>
                  <a:srgbClr val="FF2600"/>
                </a:solidFill>
              </a:defRPr>
            </a:pPr>
            <a:r>
              <a:t>HMI:</a:t>
            </a:r>
          </a:p>
          <a:p>
            <a:pPr marL="290763" indent="-290763">
              <a:buSzPct val="100000"/>
              <a:buChar char="•"/>
              <a:defRPr b="1" i="1" sz="2900">
                <a:solidFill>
                  <a:srgbClr val="005493"/>
                </a:solidFill>
              </a:defRPr>
            </a:pPr>
            <a:r>
              <a:t>Interfaccia che permette agli utenti di interagire con il sistema AI</a:t>
            </a:r>
          </a:p>
          <a:p>
            <a:pPr marL="290763" indent="-290763">
              <a:buSzPct val="100000"/>
              <a:buChar char="•"/>
              <a:defRPr sz="2900">
                <a:solidFill>
                  <a:srgbClr val="005493"/>
                </a:solidFill>
              </a:defRPr>
            </a:pPr>
            <a:r>
              <a:t>E’ composta da dashboard, comandi visivi, alert, interfacce vocali, ecc.</a:t>
            </a:r>
          </a:p>
          <a:p>
            <a:pPr marL="290763" indent="-290763">
              <a:buSzPct val="100000"/>
              <a:buChar char="•"/>
              <a:defRPr sz="2900">
                <a:solidFill>
                  <a:srgbClr val="005493"/>
                </a:solidFill>
              </a:defRPr>
            </a:pPr>
            <a:r>
              <a:t>Deve essere: intuitiva, trasparente, efficiente, sicura</a:t>
            </a:r>
          </a:p>
          <a:p>
            <a:pPr>
              <a:defRPr sz="2900">
                <a:solidFill>
                  <a:srgbClr val="005493"/>
                </a:solidFill>
              </a:defRPr>
            </a:pPr>
          </a:p>
          <a:p>
            <a:pPr>
              <a:defRPr b="1" sz="2900">
                <a:solidFill>
                  <a:srgbClr val="FF2600"/>
                </a:solidFill>
              </a:defRPr>
            </a:pPr>
            <a:r>
              <a:t>Interfacce tipiche per i software AI in radiologia:</a:t>
            </a:r>
          </a:p>
          <a:p>
            <a:pPr marL="290763" indent="-290763">
              <a:buSzPct val="100000"/>
              <a:buChar char="•"/>
              <a:defRPr sz="2900">
                <a:solidFill>
                  <a:srgbClr val="005493"/>
                </a:solidFill>
              </a:defRPr>
            </a:pPr>
            <a:r>
              <a:t>Heatmap</a:t>
            </a:r>
          </a:p>
          <a:p>
            <a:pPr marL="290763" indent="-290763">
              <a:buSzPct val="100000"/>
              <a:buChar char="•"/>
              <a:defRPr sz="2900">
                <a:solidFill>
                  <a:srgbClr val="005493"/>
                </a:solidFill>
              </a:defRPr>
            </a:pPr>
            <a:r>
              <a:t>Box di segnalazione</a:t>
            </a:r>
          </a:p>
          <a:p>
            <a:pPr marL="290763" indent="-290763">
              <a:buSzPct val="100000"/>
              <a:buChar char="•"/>
              <a:defRPr sz="2900">
                <a:solidFill>
                  <a:srgbClr val="005493"/>
                </a:solidFill>
              </a:defRPr>
            </a:pPr>
            <a:r>
              <a:t>Grafici di rischio</a:t>
            </a:r>
          </a:p>
          <a:p>
            <a:pPr marL="290763" indent="-290763">
              <a:buSzPct val="100000"/>
              <a:buChar char="•"/>
              <a:defRPr sz="2900">
                <a:solidFill>
                  <a:srgbClr val="005493"/>
                </a:solidFill>
              </a:defRPr>
            </a:pPr>
            <a:r>
              <a:t>Possono essere interfacce autonome o dentro il pacs</a:t>
            </a:r>
          </a:p>
        </p:txBody>
      </p:sp>
      <p:sp>
        <p:nvSpPr>
          <p:cNvPr id="147" name="Principi di un buon HMI in Radiologia:…"/>
          <p:cNvSpPr txBox="1"/>
          <p:nvPr/>
        </p:nvSpPr>
        <p:spPr>
          <a:xfrm>
            <a:off x="430633" y="6844217"/>
            <a:ext cx="9700829" cy="223265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b="1" sz="2900">
                <a:solidFill>
                  <a:srgbClr val="FF2600"/>
                </a:solidFill>
              </a:defRPr>
            </a:pPr>
            <a:r>
              <a:t>Principi di un buon HMI in Radiologia:</a:t>
            </a:r>
          </a:p>
          <a:p>
            <a:pPr marL="228600" indent="-228600">
              <a:buSzPct val="100000"/>
              <a:buChar char="•"/>
              <a:defRPr b="1" i="1" sz="2900">
                <a:solidFill>
                  <a:srgbClr val="005493"/>
                </a:solidFill>
              </a:defRPr>
            </a:pPr>
            <a:r>
              <a:t>Usabilità: ridurre il carico cognitivo</a:t>
            </a:r>
          </a:p>
          <a:p>
            <a:pPr marL="228600" indent="-228600">
              <a:buSzPct val="100000"/>
              <a:buChar char="•"/>
              <a:defRPr sz="2900">
                <a:solidFill>
                  <a:srgbClr val="005493"/>
                </a:solidFill>
              </a:defRPr>
            </a:pPr>
            <a:r>
              <a:t>Chiarezza visiva: colori, icone, layout</a:t>
            </a:r>
          </a:p>
          <a:p>
            <a:pPr marL="228600" indent="-228600">
              <a:buSzPct val="100000"/>
              <a:buChar char="•"/>
              <a:defRPr b="1" i="1" sz="2900">
                <a:solidFill>
                  <a:srgbClr val="005493"/>
                </a:solidFill>
              </a:defRPr>
            </a:pPr>
            <a:r>
              <a:t>Interattività: possibilità di accettare/rifiutare suggerimenti AI</a:t>
            </a:r>
          </a:p>
          <a:p>
            <a:pPr marL="228600" indent="-228600">
              <a:buSzPct val="100000"/>
              <a:buChar char="•"/>
              <a:defRPr sz="2900">
                <a:solidFill>
                  <a:srgbClr val="005493"/>
                </a:solidFill>
              </a:defRPr>
            </a:pPr>
            <a:r>
              <a:t>Personalizzazione: adattabile al workflow</a:t>
            </a:r>
          </a:p>
        </p:txBody>
      </p:sp>
      <p:sp>
        <p:nvSpPr>
          <p:cNvPr id="148" name="Interfaccia e Affidabilità Percepita…"/>
          <p:cNvSpPr txBox="1"/>
          <p:nvPr/>
        </p:nvSpPr>
        <p:spPr>
          <a:xfrm>
            <a:off x="10395404" y="1661396"/>
            <a:ext cx="7688685" cy="489965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900">
                <a:solidFill>
                  <a:srgbClr val="FF2600"/>
                </a:solidFill>
              </a:defRPr>
            </a:pPr>
            <a:r>
              <a:t>Interfaccia e Affidabilità Percepita</a:t>
            </a:r>
          </a:p>
          <a:p>
            <a:pPr marL="290763" indent="-290763">
              <a:buSzPct val="100000"/>
              <a:buChar char="•"/>
              <a:defRPr b="1" i="1" sz="2900">
                <a:solidFill>
                  <a:srgbClr val="005493"/>
                </a:solidFill>
              </a:defRPr>
            </a:pPr>
            <a:r>
              <a:t>Come la HMI influenza la fiducia del radiologo</a:t>
            </a:r>
          </a:p>
          <a:p>
            <a:pPr marL="290763" indent="-290763">
              <a:buSzPct val="100000"/>
              <a:buChar char="•"/>
              <a:defRPr b="1" i="1" sz="2900">
                <a:solidFill>
                  <a:srgbClr val="005493"/>
                </a:solidFill>
              </a:defRPr>
            </a:pPr>
            <a:r>
              <a:t>Concetto di AI transparency e explainability</a:t>
            </a:r>
          </a:p>
          <a:p>
            <a:pPr marL="290763" indent="-290763">
              <a:buSzPct val="100000"/>
              <a:buChar char="•"/>
              <a:defRPr sz="2900">
                <a:solidFill>
                  <a:srgbClr val="005493"/>
                </a:solidFill>
              </a:defRPr>
            </a:pPr>
            <a:r>
              <a:t>Alert chiari vs. allarmismi</a:t>
            </a:r>
          </a:p>
          <a:p>
            <a:pPr>
              <a:defRPr sz="2900">
                <a:solidFill>
                  <a:srgbClr val="005493"/>
                </a:solidFill>
              </a:defRPr>
            </a:pPr>
          </a:p>
          <a:p>
            <a:pPr>
              <a:defRPr b="1" sz="2900">
                <a:solidFill>
                  <a:srgbClr val="FF2600"/>
                </a:solidFill>
              </a:defRPr>
            </a:pPr>
            <a:r>
              <a:t>Esempio di Workflow AI con HMI</a:t>
            </a:r>
          </a:p>
          <a:p>
            <a:pPr marL="290763" indent="-290763">
              <a:buSzPct val="100000"/>
              <a:buChar char="•"/>
              <a:defRPr sz="2900">
                <a:solidFill>
                  <a:srgbClr val="005493"/>
                </a:solidFill>
              </a:defRPr>
            </a:pPr>
            <a:r>
              <a:t>TC torace → AI segnala consolidamento</a:t>
            </a:r>
          </a:p>
          <a:p>
            <a:pPr marL="290763" indent="-290763">
              <a:buSzPct val="100000"/>
              <a:buChar char="•"/>
              <a:defRPr sz="2900">
                <a:solidFill>
                  <a:srgbClr val="005493"/>
                </a:solidFill>
              </a:defRPr>
            </a:pPr>
            <a:r>
              <a:t>Radiologo verifica e accetta/refuta</a:t>
            </a:r>
          </a:p>
          <a:p>
            <a:pPr marL="290763" indent="-290763">
              <a:buSzPct val="100000"/>
              <a:buChar char="•"/>
              <a:defRPr sz="2900">
                <a:solidFill>
                  <a:srgbClr val="005493"/>
                </a:solidFill>
              </a:defRPr>
            </a:pPr>
            <a:r>
              <a:t>Report strutturato aggiornato automaticamente</a:t>
            </a:r>
          </a:p>
          <a:p>
            <a:pPr marL="290763" indent="-290763">
              <a:buSzPct val="100000"/>
              <a:buChar char="•"/>
              <a:defRPr b="1" i="1" sz="2900">
                <a:solidFill>
                  <a:srgbClr val="005493"/>
                </a:solidFill>
              </a:defRPr>
            </a:pPr>
            <a:r>
              <a:t>Uso come primo lettore/secondo lettore/concurrent reader</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Errori di design da evitare…"/>
          <p:cNvSpPr txBox="1"/>
          <p:nvPr/>
        </p:nvSpPr>
        <p:spPr>
          <a:xfrm>
            <a:off x="719074" y="741682"/>
            <a:ext cx="8401113" cy="9768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3000">
                <a:solidFill>
                  <a:srgbClr val="005493"/>
                </a:solidFill>
              </a:defRPr>
            </a:pPr>
          </a:p>
          <a:p>
            <a:pPr>
              <a:defRPr sz="3000">
                <a:solidFill>
                  <a:srgbClr val="005493"/>
                </a:solidFill>
              </a:defRPr>
            </a:pPr>
          </a:p>
          <a:p>
            <a:pPr>
              <a:defRPr b="1" sz="3000">
                <a:solidFill>
                  <a:srgbClr val="FF2600"/>
                </a:solidFill>
              </a:defRPr>
            </a:pPr>
            <a:r>
              <a:t>Errori di design da evitare</a:t>
            </a:r>
          </a:p>
          <a:p>
            <a:pPr marL="300789" indent="-300789">
              <a:buSzPct val="100000"/>
              <a:buChar char="•"/>
              <a:defRPr b="1" i="1" sz="3000">
                <a:solidFill>
                  <a:srgbClr val="005493"/>
                </a:solidFill>
              </a:defRPr>
            </a:pPr>
            <a:r>
              <a:t>Alert sovrabbondanti (alert fatigue) (Falsi positivi)</a:t>
            </a:r>
          </a:p>
          <a:p>
            <a:pPr marL="300789" indent="-300789">
              <a:buSzPct val="100000"/>
              <a:buChar char="•"/>
              <a:defRPr sz="3000">
                <a:solidFill>
                  <a:srgbClr val="005493"/>
                </a:solidFill>
              </a:defRPr>
            </a:pPr>
            <a:r>
              <a:t>Linguaggio tecnico non comprensibile</a:t>
            </a:r>
          </a:p>
          <a:p>
            <a:pPr marL="300789" indent="-300789">
              <a:buSzPct val="100000"/>
              <a:buChar char="•"/>
              <a:defRPr sz="3000">
                <a:solidFill>
                  <a:srgbClr val="005493"/>
                </a:solidFill>
              </a:defRPr>
            </a:pPr>
            <a:r>
              <a:t>Interfacce troppo complesse o lente</a:t>
            </a:r>
          </a:p>
          <a:p>
            <a:pPr marL="300789" indent="-300789">
              <a:buSzPct val="100000"/>
              <a:buChar char="•"/>
              <a:defRPr sz="3000">
                <a:solidFill>
                  <a:srgbClr val="005493"/>
                </a:solidFill>
              </a:defRPr>
            </a:pPr>
            <a:r>
              <a:t>Mancanza di feedback immediato</a:t>
            </a:r>
          </a:p>
          <a:p>
            <a:pPr>
              <a:defRPr sz="3000">
                <a:solidFill>
                  <a:srgbClr val="005493"/>
                </a:solidFill>
              </a:defRPr>
            </a:pPr>
          </a:p>
          <a:p>
            <a:pPr>
              <a:defRPr b="1" sz="3000">
                <a:solidFill>
                  <a:srgbClr val="FF2600"/>
                </a:solidFill>
              </a:defRPr>
            </a:pPr>
            <a:r>
              <a:t>Esempi di errori comuni in HMI radiologica</a:t>
            </a:r>
          </a:p>
          <a:p>
            <a:pPr marL="300789" indent="-300789">
              <a:buSzPct val="100000"/>
              <a:buChar char="•"/>
              <a:defRPr b="1" i="1" sz="3000">
                <a:solidFill>
                  <a:srgbClr val="005493"/>
                </a:solidFill>
              </a:defRPr>
            </a:pPr>
            <a:r>
              <a:t>Coinvolgimento del Radiologo nello sviluppo</a:t>
            </a:r>
          </a:p>
          <a:p>
            <a:pPr marL="300789" indent="-300789">
              <a:buSzPct val="100000"/>
              <a:buChar char="•"/>
              <a:defRPr sz="3000">
                <a:solidFill>
                  <a:srgbClr val="005493"/>
                </a:solidFill>
              </a:defRPr>
            </a:pPr>
            <a:r>
              <a:t>Necessità di co-design</a:t>
            </a:r>
          </a:p>
          <a:p>
            <a:pPr>
              <a:defRPr b="1" sz="3000">
                <a:solidFill>
                  <a:srgbClr val="005493"/>
                </a:solidFill>
              </a:defRPr>
            </a:pPr>
          </a:p>
          <a:p>
            <a:pPr>
              <a:defRPr b="1" sz="3000">
                <a:solidFill>
                  <a:srgbClr val="FF2600"/>
                </a:solidFill>
              </a:defRPr>
            </a:pPr>
            <a:r>
              <a:t>Fasi:</a:t>
            </a:r>
          </a:p>
          <a:p>
            <a:pPr marL="300789" indent="-300789">
              <a:buSzPct val="100000"/>
              <a:buChar char="•"/>
              <a:defRPr sz="3000">
                <a:solidFill>
                  <a:srgbClr val="005493"/>
                </a:solidFill>
              </a:defRPr>
            </a:pPr>
            <a:r>
              <a:t>analisi del workflow</a:t>
            </a:r>
          </a:p>
          <a:p>
            <a:pPr marL="300789" indent="-300789">
              <a:buSzPct val="100000"/>
              <a:buChar char="•"/>
              <a:defRPr sz="3000">
                <a:solidFill>
                  <a:srgbClr val="005493"/>
                </a:solidFill>
              </a:defRPr>
            </a:pPr>
            <a:r>
              <a:t>test di usabilità</a:t>
            </a:r>
          </a:p>
          <a:p>
            <a:pPr marL="300789" indent="-300789">
              <a:buSzPct val="100000"/>
              <a:buChar char="•"/>
              <a:defRPr sz="3000">
                <a:solidFill>
                  <a:srgbClr val="005493"/>
                </a:solidFill>
              </a:defRPr>
            </a:pPr>
            <a:r>
              <a:t>validazione clinica</a:t>
            </a:r>
          </a:p>
          <a:p>
            <a:pPr marL="300789" indent="-300789">
              <a:buSzPct val="100000"/>
              <a:buChar char="•"/>
              <a:defRPr sz="3000">
                <a:solidFill>
                  <a:srgbClr val="005493"/>
                </a:solidFill>
              </a:defRPr>
            </a:pPr>
            <a:r>
              <a:t>Ruolo chiave di: radiologi, tecnici, sviluppatori UX/UI</a:t>
            </a:r>
          </a:p>
          <a:p>
            <a:pPr>
              <a:defRPr sz="3000">
                <a:solidFill>
                  <a:srgbClr val="005493"/>
                </a:solidFill>
              </a:defRPr>
            </a:pPr>
          </a:p>
          <a:p>
            <a:pPr marL="457200" indent="-317500" defTabSz="457200">
              <a:spcBef>
                <a:spcPts val="1200"/>
              </a:spcBef>
              <a:buSzPct val="100000"/>
              <a:buFont typeface="Times Roman"/>
              <a:buChar char="•"/>
              <a:defRPr sz="1200">
                <a:latin typeface="Times Roman"/>
                <a:ea typeface="Times Roman"/>
                <a:cs typeface="Times Roman"/>
                <a:sym typeface="Times Roman"/>
              </a:defRPr>
            </a:pPr>
          </a:p>
        </p:txBody>
      </p:sp>
      <p:sp>
        <p:nvSpPr>
          <p:cNvPr id="151" name="HMI e Impatto sull’efficienza clinica…"/>
          <p:cNvSpPr txBox="1"/>
          <p:nvPr/>
        </p:nvSpPr>
        <p:spPr>
          <a:xfrm>
            <a:off x="9175144" y="1757440"/>
            <a:ext cx="9291778" cy="643394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3000">
                <a:solidFill>
                  <a:srgbClr val="FF2600"/>
                </a:solidFill>
              </a:defRPr>
            </a:pPr>
            <a:r>
              <a:t>HMI e Impatto sull’efficienza clinica</a:t>
            </a:r>
          </a:p>
          <a:p>
            <a:pPr marL="300789" indent="-300789">
              <a:buSzPct val="100000"/>
              <a:buChar char="•"/>
              <a:defRPr sz="3000">
                <a:solidFill>
                  <a:srgbClr val="005493"/>
                </a:solidFill>
              </a:defRPr>
            </a:pPr>
            <a:r>
              <a:t>Riduzione tempi di refertazione ?</a:t>
            </a:r>
          </a:p>
          <a:p>
            <a:pPr marL="300789" indent="-300789">
              <a:buSzPct val="100000"/>
              <a:buChar char="•"/>
              <a:defRPr sz="3000">
                <a:solidFill>
                  <a:srgbClr val="005493"/>
                </a:solidFill>
              </a:defRPr>
            </a:pPr>
            <a:r>
              <a:t>Maggiore accuratezza diagnostica</a:t>
            </a:r>
          </a:p>
          <a:p>
            <a:pPr marL="300789" indent="-300789">
              <a:buSzPct val="100000"/>
              <a:buChar char="•"/>
              <a:defRPr sz="3000">
                <a:solidFill>
                  <a:srgbClr val="005493"/>
                </a:solidFill>
              </a:defRPr>
            </a:pPr>
            <a:r>
              <a:t>Riduzione errori</a:t>
            </a:r>
          </a:p>
          <a:p>
            <a:pPr marL="300789" indent="-300789">
              <a:buSzPct val="100000"/>
              <a:buChar char="•"/>
              <a:defRPr sz="3000">
                <a:solidFill>
                  <a:srgbClr val="005493"/>
                </a:solidFill>
              </a:defRPr>
            </a:pPr>
            <a:r>
              <a:t>Miglioramento comunicazione con il clinico (classificazioni accurate)</a:t>
            </a:r>
          </a:p>
          <a:p>
            <a:pPr>
              <a:defRPr sz="3000">
                <a:solidFill>
                  <a:srgbClr val="005493"/>
                </a:solidFill>
              </a:defRPr>
            </a:pPr>
          </a:p>
          <a:p>
            <a:pPr defTabSz="457200">
              <a:spcBef>
                <a:spcPts val="1400"/>
              </a:spcBef>
              <a:defRPr b="1" sz="3000">
                <a:solidFill>
                  <a:srgbClr val="FF2600"/>
                </a:solidFill>
              </a:defRPr>
            </a:pPr>
            <a:r>
              <a:t>Sfide attuali e prospettive future</a:t>
            </a:r>
          </a:p>
          <a:p>
            <a:pPr marL="457200" indent="-317500" defTabSz="457200">
              <a:spcBef>
                <a:spcPts val="1200"/>
              </a:spcBef>
              <a:buSzPct val="100000"/>
              <a:buFont typeface="Times Roman"/>
              <a:buChar char="•"/>
              <a:defRPr sz="3000">
                <a:solidFill>
                  <a:srgbClr val="005493"/>
                </a:solidFill>
              </a:defRPr>
            </a:pPr>
            <a:r>
              <a:t>Integrazione con RIS/PACS</a:t>
            </a:r>
          </a:p>
          <a:p>
            <a:pPr marL="457200" indent="-317500" defTabSz="457200">
              <a:spcBef>
                <a:spcPts val="1200"/>
              </a:spcBef>
              <a:buSzPct val="100000"/>
              <a:buFont typeface="Times Roman"/>
              <a:buChar char="•"/>
              <a:defRPr sz="3000">
                <a:solidFill>
                  <a:srgbClr val="005493"/>
                </a:solidFill>
              </a:defRPr>
            </a:pPr>
            <a:r>
              <a:t>Multimodalità (vocale, touch, visivo)</a:t>
            </a:r>
          </a:p>
          <a:p>
            <a:pPr marL="457200" indent="-317500" defTabSz="457200">
              <a:spcBef>
                <a:spcPts val="1200"/>
              </a:spcBef>
              <a:buSzPct val="100000"/>
              <a:buFont typeface="Times Roman"/>
              <a:buChar char="•"/>
              <a:defRPr sz="3000">
                <a:solidFill>
                  <a:srgbClr val="005493"/>
                </a:solidFill>
              </a:defRPr>
            </a:pPr>
            <a:r>
              <a:t>Interfacce predittive e adattive</a:t>
            </a:r>
          </a:p>
          <a:p>
            <a:pPr marL="457200" indent="-317500" defTabSz="457200">
              <a:spcBef>
                <a:spcPts val="1200"/>
              </a:spcBef>
              <a:buSzPct val="100000"/>
              <a:buFont typeface="Times Roman"/>
              <a:buChar char="•"/>
              <a:defRPr sz="3000">
                <a:solidFill>
                  <a:srgbClr val="005493"/>
                </a:solidFill>
              </a:defRPr>
            </a:pPr>
            <a:r>
              <a:t>Human-in-the-loop AI</a:t>
            </a:r>
          </a:p>
        </p:txBody>
      </p:sp>
      <p:sp>
        <p:nvSpPr>
          <p:cNvPr id="152" name="ERGONOMIA: Human machine interface and Radiology"/>
          <p:cNvSpPr txBox="1"/>
          <p:nvPr>
            <p:ph type="title"/>
          </p:nvPr>
        </p:nvSpPr>
        <p:spPr>
          <a:xfrm>
            <a:off x="460829" y="-422108"/>
            <a:ext cx="15985671" cy="1988346"/>
          </a:xfrm>
          <a:prstGeom prst="rect">
            <a:avLst/>
          </a:prstGeom>
        </p:spPr>
        <p:txBody>
          <a:bodyPr/>
          <a:lstStyle>
            <a:lvl1pPr algn="ctr">
              <a:defRPr b="1" sz="4000">
                <a:solidFill>
                  <a:srgbClr val="FF2600"/>
                </a:solidFill>
                <a:latin typeface="Carlito"/>
                <a:ea typeface="Carlito"/>
                <a:cs typeface="Carlito"/>
                <a:sym typeface="Carlito"/>
              </a:defRPr>
            </a:lvl1pPr>
          </a:lstStyle>
          <a:p>
            <a:pPr/>
            <a:r>
              <a:t>ERGONOMIA: Human machine interface and Radiology</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Doppio clic per modificare"/>
          <p:cNvSpPr txBox="1"/>
          <p:nvPr>
            <p:ph type="title"/>
          </p:nvPr>
        </p:nvSpPr>
        <p:spPr>
          <a:prstGeom prst="rect">
            <a:avLst/>
          </a:prstGeom>
        </p:spPr>
        <p:txBody>
          <a:bodyPr/>
          <a:lstStyle/>
          <a:p>
            <a:pPr/>
          </a:p>
        </p:txBody>
      </p:sp>
      <p:sp>
        <p:nvSpPr>
          <p:cNvPr id="155" name="Doppio clic per modificare"/>
          <p:cNvSpPr txBox="1"/>
          <p:nvPr>
            <p:ph type="body" idx="1"/>
          </p:nvPr>
        </p:nvSpPr>
        <p:spPr>
          <a:prstGeom prst="rect">
            <a:avLst/>
          </a:prstGeom>
        </p:spPr>
        <p:txBody>
          <a:bodyPr/>
          <a:lstStyle/>
          <a:p>
            <a:pPr/>
          </a:p>
        </p:txBody>
      </p:sp>
      <p:sp>
        <p:nvSpPr>
          <p:cNvPr id="156" name="AIRPLANE AUTOMATIC DECISION…"/>
          <p:cNvSpPr txBox="1"/>
          <p:nvPr/>
        </p:nvSpPr>
        <p:spPr>
          <a:xfrm>
            <a:off x="207294" y="621961"/>
            <a:ext cx="16226390" cy="1550174"/>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p>
            <a:pPr algn="just" defTabSz="685800">
              <a:spcBef>
                <a:spcPts val="1800"/>
              </a:spcBef>
              <a:defRPr b="1" sz="2600">
                <a:solidFill>
                  <a:srgbClr val="FF4015"/>
                </a:solidFill>
              </a:defRPr>
            </a:pPr>
            <a:r>
              <a:t>PILOTA AUTOMATICO IN AVIAZIONE</a:t>
            </a:r>
          </a:p>
          <a:p>
            <a:pPr algn="just" defTabSz="685800">
              <a:spcBef>
                <a:spcPts val="1800"/>
              </a:spcBef>
              <a:defRPr sz="2600">
                <a:solidFill>
                  <a:srgbClr val="005493"/>
                </a:solidFill>
              </a:defRPr>
            </a:pPr>
            <a:r>
              <a:t>Piuttosto di ridurre il loro coinvolgimento, molti piloti rilevano che l’automazione ne ha accresciuto il coinvolgimento ed il carico di lavoro soprattutto nelle fasi più delicate di atterraggio e decollo.</a:t>
            </a:r>
          </a:p>
        </p:txBody>
      </p:sp>
      <p:pic>
        <p:nvPicPr>
          <p:cNvPr id="157" name="Schermata 2019-05-01 alle 23.18.56.jpg" descr="Schermata 2019-05-01 alle 23.18.56.jpg"/>
          <p:cNvPicPr>
            <a:picLocks noChangeAspect="1"/>
          </p:cNvPicPr>
          <p:nvPr/>
        </p:nvPicPr>
        <p:blipFill>
          <a:blip r:embed="rId2">
            <a:extLst/>
          </a:blip>
          <a:stretch>
            <a:fillRect/>
          </a:stretch>
        </p:blipFill>
        <p:spPr>
          <a:xfrm>
            <a:off x="580807" y="6544890"/>
            <a:ext cx="5646684" cy="1898458"/>
          </a:xfrm>
          <a:prstGeom prst="rect">
            <a:avLst/>
          </a:prstGeom>
          <a:ln w="12700">
            <a:miter lim="400000"/>
          </a:ln>
        </p:spPr>
      </p:pic>
      <p:pic>
        <p:nvPicPr>
          <p:cNvPr id="158" name="Schermata 2019-05-01 alle 23.19.13.jpg" descr="Schermata 2019-05-01 alle 23.19.13.jpg"/>
          <p:cNvPicPr>
            <a:picLocks noChangeAspect="1"/>
          </p:cNvPicPr>
          <p:nvPr/>
        </p:nvPicPr>
        <p:blipFill>
          <a:blip r:embed="rId3">
            <a:extLst/>
          </a:blip>
          <a:stretch>
            <a:fillRect/>
          </a:stretch>
        </p:blipFill>
        <p:spPr>
          <a:xfrm>
            <a:off x="7387161" y="3575121"/>
            <a:ext cx="8038063" cy="4619098"/>
          </a:xfrm>
          <a:prstGeom prst="rect">
            <a:avLst/>
          </a:prstGeom>
          <a:ln w="12700">
            <a:miter lim="400000"/>
          </a:ln>
        </p:spPr>
      </p:pic>
      <p:sp>
        <p:nvSpPr>
          <p:cNvPr id="159" name="COMPUTER-HUMAN DON’T WORK"/>
          <p:cNvSpPr txBox="1"/>
          <p:nvPr/>
        </p:nvSpPr>
        <p:spPr>
          <a:xfrm>
            <a:off x="4734807" y="-188639"/>
            <a:ext cx="7818295" cy="768341"/>
          </a:xfrm>
          <a:prstGeom prst="rect">
            <a:avLst/>
          </a:prstGeom>
          <a:ln w="12700">
            <a:miter lim="400000"/>
          </a:ln>
          <a:extLst>
            <a:ext uri="{C572A759-6A51-4108-AA02-DFA0A04FC94B}">
              <ma14:wrappingTextBoxFlag xmlns:ma14="http://schemas.microsoft.com/office/mac/drawingml/2011/main" val="1"/>
            </a:ext>
          </a:extLst>
        </p:spPr>
        <p:txBody>
          <a:bodyPr wrap="none" lIns="68574" tIns="68574" rIns="68574" bIns="68574">
            <a:spAutoFit/>
          </a:bodyPr>
          <a:lstStyle/>
          <a:p>
            <a:pPr lvl="1" algn="just" defTabSz="685800">
              <a:lnSpc>
                <a:spcPts val="5400"/>
              </a:lnSpc>
              <a:spcBef>
                <a:spcPts val="1800"/>
              </a:spcBef>
              <a:defRPr b="1" sz="2600">
                <a:solidFill>
                  <a:srgbClr val="FF4015"/>
                </a:solidFill>
              </a:defRPr>
            </a:pPr>
            <a:r>
              <a:t>INTERAZIONE COMPUTER-UMANO CHE NON FUNZIONA</a:t>
            </a:r>
          </a:p>
        </p:txBody>
      </p:sp>
      <p:pic>
        <p:nvPicPr>
          <p:cNvPr id="160" name="Immagine" descr="Immagine"/>
          <p:cNvPicPr>
            <a:picLocks noChangeAspect="1"/>
          </p:cNvPicPr>
          <p:nvPr/>
        </p:nvPicPr>
        <p:blipFill>
          <a:blip r:embed="rId4">
            <a:extLst/>
          </a:blip>
          <a:stretch>
            <a:fillRect/>
          </a:stretch>
        </p:blipFill>
        <p:spPr>
          <a:xfrm>
            <a:off x="696685" y="3575121"/>
            <a:ext cx="4774062" cy="2669016"/>
          </a:xfrm>
          <a:prstGeom prst="rect">
            <a:avLst/>
          </a:prstGeom>
          <a:ln w="12700">
            <a:miter lim="400000"/>
          </a:ln>
        </p:spPr>
      </p:pic>
      <p:sp>
        <p:nvSpPr>
          <p:cNvPr id="161" name="Rettangolo"/>
          <p:cNvSpPr/>
          <p:nvPr/>
        </p:nvSpPr>
        <p:spPr>
          <a:xfrm>
            <a:off x="7410672" y="6757540"/>
            <a:ext cx="7962901" cy="1562101"/>
          </a:xfrm>
          <a:prstGeom prst="rect">
            <a:avLst/>
          </a:prstGeom>
          <a:ln w="50800">
            <a:solidFill>
              <a:srgbClr val="FF2712"/>
            </a:solidFill>
          </a:ln>
        </p:spPr>
        <p:txBody>
          <a:bodyPr lIns="45718" tIns="45718" rIns="45718" bIns="45718"/>
          <a:lstStyle/>
          <a:p>
            <a:pPr defTabSz="1371600">
              <a:defRPr sz="2600"/>
            </a:pPr>
          </a:p>
        </p:txBody>
      </p:sp>
      <p:sp>
        <p:nvSpPr>
          <p:cNvPr id="162" name="AIRPLANE AUTOMATIC DECISION…"/>
          <p:cNvSpPr txBox="1"/>
          <p:nvPr/>
        </p:nvSpPr>
        <p:spPr>
          <a:xfrm>
            <a:off x="207294" y="2212841"/>
            <a:ext cx="17873412" cy="902474"/>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lgn="just" defTabSz="685800">
              <a:spcBef>
                <a:spcPts val="1800"/>
              </a:spcBef>
              <a:defRPr b="1" sz="2600">
                <a:solidFill>
                  <a:srgbClr val="FF4015"/>
                </a:solidFill>
              </a:defRPr>
            </a:lvl1pPr>
          </a:lstStyle>
          <a:p>
            <a:pPr/>
            <a:r>
              <a:t>Quello che succederà in medicina sarà simile a quello che è già successo in aviazione. L’80% del lavoro viene eseguito dal pilota automatico. Ma nei momenti essenziali (decollo e atterraggio la cloche è in mano all’uomo</a:t>
            </a:r>
          </a:p>
        </p:txBody>
      </p:sp>
      <p:sp>
        <p:nvSpPr>
          <p:cNvPr id="163" name="AIRPLANE AUTOMATIC DECISION…"/>
          <p:cNvSpPr txBox="1"/>
          <p:nvPr/>
        </p:nvSpPr>
        <p:spPr>
          <a:xfrm>
            <a:off x="369839" y="8595794"/>
            <a:ext cx="16226390" cy="1321575"/>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lgn="just" defTabSz="685800">
              <a:spcBef>
                <a:spcPts val="1800"/>
              </a:spcBef>
              <a:defRPr b="1" sz="2600">
                <a:solidFill>
                  <a:srgbClr val="FF4015"/>
                </a:solidFill>
              </a:defRPr>
            </a:lvl1pPr>
          </a:lstStyle>
          <a:p>
            <a:pPr/>
            <a:r>
              <a:t>Il sistema in questione anti collisione era stato messo per evitare che i piloti si suicidassero con i passeggeri; il problema è che i sensori hanno letto dei dati errati ed è stato impossibile riportare l’aereo in quota…dopo aggiornamento software è tornato all’uomo il controllo finale.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 name="RADIOMICS: TEXTURE PARAMETERS"/>
          <p:cNvSpPr txBox="1"/>
          <p:nvPr/>
        </p:nvSpPr>
        <p:spPr>
          <a:xfrm>
            <a:off x="6032051" y="4705355"/>
            <a:ext cx="6223899" cy="876291"/>
          </a:xfrm>
          <a:prstGeom prst="rect">
            <a:avLst/>
          </a:prstGeom>
          <a:ln w="12700">
            <a:miter lim="400000"/>
          </a:ln>
          <a:extLst>
            <a:ext uri="{C572A759-6A51-4108-AA02-DFA0A04FC94B}">
              <ma14:wrappingTextBoxFlag xmlns:ma14="http://schemas.microsoft.com/office/mac/drawingml/2011/main" val="1"/>
            </a:ext>
          </a:extLst>
        </p:spPr>
        <p:txBody>
          <a:bodyPr wrap="none" lIns="68574" tIns="68574" rIns="68574" bIns="68574">
            <a:spAutoFit/>
          </a:bodyPr>
          <a:lstStyle>
            <a:lvl1pPr defTabSz="685800">
              <a:lnSpc>
                <a:spcPts val="5400"/>
              </a:lnSpc>
              <a:spcBef>
                <a:spcPts val="1800"/>
              </a:spcBef>
              <a:defRPr b="1" sz="6000">
                <a:solidFill>
                  <a:srgbClr val="FF2600"/>
                </a:solidFill>
              </a:defRPr>
            </a:lvl1pPr>
          </a:lstStyle>
          <a:p>
            <a:pPr/>
            <a:r>
              <a:t>PRINCIPI GENERALI</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Doppio clic per modificare"/>
          <p:cNvSpPr txBox="1"/>
          <p:nvPr>
            <p:ph type="title"/>
          </p:nvPr>
        </p:nvSpPr>
        <p:spPr>
          <a:prstGeom prst="rect">
            <a:avLst/>
          </a:prstGeom>
        </p:spPr>
        <p:txBody>
          <a:bodyPr/>
          <a:lstStyle/>
          <a:p>
            <a:pPr/>
          </a:p>
        </p:txBody>
      </p:sp>
      <p:sp>
        <p:nvSpPr>
          <p:cNvPr id="166" name="Doppio clic per modificare"/>
          <p:cNvSpPr txBox="1"/>
          <p:nvPr>
            <p:ph type="body" idx="1"/>
          </p:nvPr>
        </p:nvSpPr>
        <p:spPr>
          <a:prstGeom prst="rect">
            <a:avLst/>
          </a:prstGeom>
        </p:spPr>
        <p:txBody>
          <a:bodyPr/>
          <a:lstStyle/>
          <a:p>
            <a:pPr/>
          </a:p>
        </p:txBody>
      </p:sp>
      <p:sp>
        <p:nvSpPr>
          <p:cNvPr id="167" name="COMPUTER-HUMAN YES IT WORKS"/>
          <p:cNvSpPr txBox="1"/>
          <p:nvPr/>
        </p:nvSpPr>
        <p:spPr>
          <a:xfrm>
            <a:off x="4881469" y="62698"/>
            <a:ext cx="7085340" cy="768341"/>
          </a:xfrm>
          <a:prstGeom prst="rect">
            <a:avLst/>
          </a:prstGeom>
          <a:ln w="12700">
            <a:miter lim="400000"/>
          </a:ln>
          <a:extLst>
            <a:ext uri="{C572A759-6A51-4108-AA02-DFA0A04FC94B}">
              <ma14:wrappingTextBoxFlag xmlns:ma14="http://schemas.microsoft.com/office/mac/drawingml/2011/main" val="1"/>
            </a:ext>
          </a:extLst>
        </p:spPr>
        <p:txBody>
          <a:bodyPr wrap="none" lIns="68574" tIns="68574" rIns="68574" bIns="68574">
            <a:spAutoFit/>
          </a:bodyPr>
          <a:lstStyle>
            <a:lvl1pPr algn="just" defTabSz="685800">
              <a:lnSpc>
                <a:spcPts val="5400"/>
              </a:lnSpc>
              <a:spcBef>
                <a:spcPts val="1800"/>
              </a:spcBef>
              <a:defRPr b="1" sz="2600">
                <a:solidFill>
                  <a:srgbClr val="FF2600"/>
                </a:solidFill>
              </a:defRPr>
            </a:lvl1pPr>
          </a:lstStyle>
          <a:p>
            <a:pPr/>
            <a:r>
              <a:t>INTERAZIONE COMPUTER-UMANO CHE FUNZIONA</a:t>
            </a:r>
          </a:p>
        </p:txBody>
      </p:sp>
      <p:pic>
        <p:nvPicPr>
          <p:cNvPr id="168" name="Schermata 2019-05-05 alle 13.30.30.jpg" descr="Schermata 2019-05-05 alle 13.30.30.jpg"/>
          <p:cNvPicPr>
            <a:picLocks noChangeAspect="1"/>
          </p:cNvPicPr>
          <p:nvPr/>
        </p:nvPicPr>
        <p:blipFill>
          <a:blip r:embed="rId2">
            <a:extLst/>
          </a:blip>
          <a:stretch>
            <a:fillRect/>
          </a:stretch>
        </p:blipFill>
        <p:spPr>
          <a:xfrm>
            <a:off x="5050792" y="2817921"/>
            <a:ext cx="8186416" cy="4720225"/>
          </a:xfrm>
          <a:prstGeom prst="rect">
            <a:avLst/>
          </a:prstGeom>
          <a:ln w="12700">
            <a:miter lim="400000"/>
          </a:ln>
        </p:spPr>
      </p:pic>
      <p:pic>
        <p:nvPicPr>
          <p:cNvPr id="169" name="Schermata 2019-05-05 alle 13.32.02.jpg" descr="Schermata 2019-05-05 alle 13.32.02.jpg"/>
          <p:cNvPicPr>
            <a:picLocks noChangeAspect="1"/>
          </p:cNvPicPr>
          <p:nvPr/>
        </p:nvPicPr>
        <p:blipFill>
          <a:blip r:embed="rId3">
            <a:extLst/>
          </a:blip>
          <a:srcRect l="0" t="0" r="0" b="41236"/>
          <a:stretch>
            <a:fillRect/>
          </a:stretch>
        </p:blipFill>
        <p:spPr>
          <a:xfrm>
            <a:off x="1466635" y="8124762"/>
            <a:ext cx="16620700" cy="1381460"/>
          </a:xfrm>
          <a:prstGeom prst="rect">
            <a:avLst/>
          </a:prstGeom>
          <a:ln w="12700">
            <a:miter lim="400000"/>
          </a:ln>
        </p:spPr>
      </p:pic>
      <p:sp>
        <p:nvSpPr>
          <p:cNvPr id="170" name="On January 15, 2009, Captain Chesley “Sully” Sullenberger landed an Airbus A320-214 in New York’s freezing Hudson River following a bird strike-induced loss of both engines. All 155 passengers and crew on board US Airways Flight 1549 survived."/>
          <p:cNvSpPr txBox="1"/>
          <p:nvPr/>
        </p:nvSpPr>
        <p:spPr>
          <a:xfrm>
            <a:off x="260548" y="1178118"/>
            <a:ext cx="16479155" cy="854478"/>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p>
            <a:pPr defTabSz="685800">
              <a:defRPr sz="2500">
                <a:solidFill>
                  <a:srgbClr val="FF2600"/>
                </a:solidFill>
              </a:defRPr>
            </a:pPr>
            <a:r>
              <a:t>On January 15, 2009, Captain Chesley “Sully” Sullenberger landed an Airbus A320-214 in New York’s freezing Hudson River following a bird strike-induced loss of both engines. All 155 passengers and crew on board </a:t>
            </a:r>
            <a:r>
              <a:rPr u="sng">
                <a:solidFill>
                  <a:srgbClr val="0000FF"/>
                </a:solidFill>
                <a:uFill>
                  <a:solidFill>
                    <a:srgbClr val="0000FF"/>
                  </a:solidFill>
                </a:uFill>
                <a:hlinkClick r:id="rId4" invalidUrl="" action="" tgtFrame="" tooltip="" history="1" highlightClick="0" endSnd="0"/>
              </a:rPr>
              <a:t>US Airways Flight 1549</a:t>
            </a:r>
            <a:r>
              <a:t> survived.</a:t>
            </a:r>
          </a:p>
        </p:txBody>
      </p:sp>
      <p:sp>
        <p:nvSpPr>
          <p:cNvPr id="171" name="Rettangolo"/>
          <p:cNvSpPr/>
          <p:nvPr/>
        </p:nvSpPr>
        <p:spPr>
          <a:xfrm>
            <a:off x="264839" y="8156330"/>
            <a:ext cx="17546051" cy="1318389"/>
          </a:xfrm>
          <a:prstGeom prst="rect">
            <a:avLst/>
          </a:prstGeom>
          <a:ln w="50800">
            <a:solidFill>
              <a:srgbClr val="FF2600"/>
            </a:solidFill>
          </a:ln>
        </p:spPr>
        <p:txBody>
          <a:bodyPr lIns="45718" tIns="45718" rIns="45718" bIns="45718"/>
          <a:lstStyle/>
          <a:p>
            <a:pPr defTabSz="1371600">
              <a:defRPr sz="2600"/>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Doppio clic per modificare"/>
          <p:cNvSpPr txBox="1"/>
          <p:nvPr>
            <p:ph type="title"/>
          </p:nvPr>
        </p:nvSpPr>
        <p:spPr>
          <a:prstGeom prst="rect">
            <a:avLst/>
          </a:prstGeom>
        </p:spPr>
        <p:txBody>
          <a:bodyPr/>
          <a:lstStyle/>
          <a:p>
            <a:pPr/>
          </a:p>
        </p:txBody>
      </p:sp>
      <p:sp>
        <p:nvSpPr>
          <p:cNvPr id="174" name="Doppio clic per modificare"/>
          <p:cNvSpPr txBox="1"/>
          <p:nvPr>
            <p:ph type="body" idx="1"/>
          </p:nvPr>
        </p:nvSpPr>
        <p:spPr>
          <a:prstGeom prst="rect">
            <a:avLst/>
          </a:prstGeom>
        </p:spPr>
        <p:txBody>
          <a:bodyPr/>
          <a:lstStyle/>
          <a:p>
            <a:pPr marL="0" indent="0">
              <a:buSzTx/>
              <a:buNone/>
            </a:pPr>
          </a:p>
        </p:txBody>
      </p:sp>
      <p:sp>
        <p:nvSpPr>
          <p:cNvPr id="175" name="RADIOMICS: TEXTURE PARAMETERS"/>
          <p:cNvSpPr txBox="1"/>
          <p:nvPr/>
        </p:nvSpPr>
        <p:spPr>
          <a:xfrm>
            <a:off x="5627125" y="4069041"/>
            <a:ext cx="5694740" cy="800091"/>
          </a:xfrm>
          <a:prstGeom prst="rect">
            <a:avLst/>
          </a:prstGeom>
          <a:ln w="12700">
            <a:miter lim="400000"/>
          </a:ln>
          <a:extLst>
            <a:ext uri="{C572A759-6A51-4108-AA02-DFA0A04FC94B}">
              <ma14:wrappingTextBoxFlag xmlns:ma14="http://schemas.microsoft.com/office/mac/drawingml/2011/main" val="1"/>
            </a:ext>
          </a:extLst>
        </p:spPr>
        <p:txBody>
          <a:bodyPr wrap="none" lIns="68574" tIns="68574" rIns="68574" bIns="68574">
            <a:spAutoFit/>
          </a:bodyPr>
          <a:lstStyle>
            <a:lvl1pPr defTabSz="685800">
              <a:lnSpc>
                <a:spcPts val="5400"/>
              </a:lnSpc>
              <a:spcBef>
                <a:spcPts val="1800"/>
              </a:spcBef>
              <a:defRPr b="1" sz="3600">
                <a:solidFill>
                  <a:srgbClr val="FF2600"/>
                </a:solidFill>
              </a:defRPr>
            </a:lvl1pPr>
          </a:lstStyle>
          <a:p>
            <a:pPr/>
            <a:r>
              <a:t>LEGISLAZIONE E LINEE GUIDA</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Doppio clic per modificare"/>
          <p:cNvSpPr txBox="1"/>
          <p:nvPr>
            <p:ph type="title"/>
          </p:nvPr>
        </p:nvSpPr>
        <p:spPr>
          <a:prstGeom prst="rect">
            <a:avLst/>
          </a:prstGeom>
        </p:spPr>
        <p:txBody>
          <a:bodyPr/>
          <a:lstStyle/>
          <a:p>
            <a:pPr/>
          </a:p>
        </p:txBody>
      </p:sp>
      <p:sp>
        <p:nvSpPr>
          <p:cNvPr id="178" name="Doppio clic per modificare"/>
          <p:cNvSpPr txBox="1"/>
          <p:nvPr>
            <p:ph type="body" idx="1"/>
          </p:nvPr>
        </p:nvSpPr>
        <p:spPr>
          <a:prstGeom prst="rect">
            <a:avLst/>
          </a:prstGeom>
        </p:spPr>
        <p:txBody>
          <a:bodyPr/>
          <a:lstStyle/>
          <a:p>
            <a:pPr marL="0" indent="0">
              <a:buSzTx/>
              <a:buNone/>
            </a:pPr>
          </a:p>
        </p:txBody>
      </p:sp>
      <p:pic>
        <p:nvPicPr>
          <p:cNvPr id="179" name="Screenshot 2023-04-24 alle 15.13.19.png" descr="Screenshot 2023-04-24 alle 15.13.19.png"/>
          <p:cNvPicPr>
            <a:picLocks noChangeAspect="1"/>
          </p:cNvPicPr>
          <p:nvPr/>
        </p:nvPicPr>
        <p:blipFill>
          <a:blip r:embed="rId2">
            <a:extLst/>
          </a:blip>
          <a:stretch>
            <a:fillRect/>
          </a:stretch>
        </p:blipFill>
        <p:spPr>
          <a:xfrm>
            <a:off x="133121" y="2113"/>
            <a:ext cx="6057903" cy="3019429"/>
          </a:xfrm>
          <a:prstGeom prst="rect">
            <a:avLst/>
          </a:prstGeom>
          <a:ln w="12700">
            <a:miter lim="400000"/>
          </a:ln>
        </p:spPr>
      </p:pic>
      <p:pic>
        <p:nvPicPr>
          <p:cNvPr id="180" name="Screenshot 2023-04-24 alle 15.13.29.png" descr="Screenshot 2023-04-24 alle 15.13.29.png"/>
          <p:cNvPicPr>
            <a:picLocks noChangeAspect="1"/>
          </p:cNvPicPr>
          <p:nvPr/>
        </p:nvPicPr>
        <p:blipFill>
          <a:blip r:embed="rId3">
            <a:extLst/>
          </a:blip>
          <a:stretch>
            <a:fillRect/>
          </a:stretch>
        </p:blipFill>
        <p:spPr>
          <a:xfrm>
            <a:off x="7168658" y="199952"/>
            <a:ext cx="7077384" cy="3864551"/>
          </a:xfrm>
          <a:prstGeom prst="rect">
            <a:avLst/>
          </a:prstGeom>
          <a:ln w="12700">
            <a:miter lim="400000"/>
          </a:ln>
        </p:spPr>
      </p:pic>
      <p:pic>
        <p:nvPicPr>
          <p:cNvPr id="181" name="Screenshot 2023-04-24 alle 15.14.06.png" descr="Screenshot 2023-04-24 alle 15.14.06.png"/>
          <p:cNvPicPr>
            <a:picLocks noChangeAspect="1"/>
          </p:cNvPicPr>
          <p:nvPr/>
        </p:nvPicPr>
        <p:blipFill>
          <a:blip r:embed="rId4">
            <a:extLst/>
          </a:blip>
          <a:stretch>
            <a:fillRect/>
          </a:stretch>
        </p:blipFill>
        <p:spPr>
          <a:xfrm>
            <a:off x="-169817" y="2911128"/>
            <a:ext cx="9474202" cy="5317648"/>
          </a:xfrm>
          <a:prstGeom prst="rect">
            <a:avLst/>
          </a:prstGeom>
          <a:ln w="12700">
            <a:miter lim="400000"/>
          </a:ln>
        </p:spPr>
      </p:pic>
      <p:pic>
        <p:nvPicPr>
          <p:cNvPr id="182" name="Screenshot 2023-04-24 alle 15.14.16.png" descr="Screenshot 2023-04-24 alle 15.14.16.png"/>
          <p:cNvPicPr>
            <a:picLocks noChangeAspect="1"/>
          </p:cNvPicPr>
          <p:nvPr/>
        </p:nvPicPr>
        <p:blipFill>
          <a:blip r:embed="rId5">
            <a:extLst/>
          </a:blip>
          <a:stretch>
            <a:fillRect/>
          </a:stretch>
        </p:blipFill>
        <p:spPr>
          <a:xfrm>
            <a:off x="9788972" y="3795944"/>
            <a:ext cx="8305804" cy="4721004"/>
          </a:xfrm>
          <a:prstGeom prst="rect">
            <a:avLst/>
          </a:prstGeom>
          <a:ln w="12700">
            <a:miter lim="400000"/>
          </a:ln>
        </p:spPr>
      </p:pic>
      <p:sp>
        <p:nvSpPr>
          <p:cNvPr id="183" name="RADIOMICS: TEXTURE PARAMETERS"/>
          <p:cNvSpPr txBox="1"/>
          <p:nvPr/>
        </p:nvSpPr>
        <p:spPr>
          <a:xfrm>
            <a:off x="296439" y="8311351"/>
            <a:ext cx="19420980" cy="1463666"/>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p>
            <a:pPr defTabSz="685800">
              <a:lnSpc>
                <a:spcPts val="5400"/>
              </a:lnSpc>
              <a:spcBef>
                <a:spcPts val="1800"/>
              </a:spcBef>
              <a:defRPr b="1" sz="2900">
                <a:solidFill>
                  <a:srgbClr val="FF2600"/>
                </a:solidFill>
              </a:defRPr>
            </a:pPr>
            <a:r>
              <a:t>UE ACT - </a:t>
            </a:r>
            <a:r>
              <a:rPr b="0"/>
              <a:t>Impedisce l’utilizzo di software automatici per alcuni ambiti; </a:t>
            </a:r>
            <a:r>
              <a:rPr i="1"/>
              <a:t>ambito sanitario deve essere strettamente regolato ed è considerato HIGH RISK</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RADIOMICS: TEXTURE PARAMETERS"/>
          <p:cNvSpPr txBox="1"/>
          <p:nvPr/>
        </p:nvSpPr>
        <p:spPr>
          <a:xfrm>
            <a:off x="1588069" y="69237"/>
            <a:ext cx="14899591" cy="777866"/>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lgn="ctr" defTabSz="685800">
              <a:lnSpc>
                <a:spcPts val="5400"/>
              </a:lnSpc>
              <a:spcBef>
                <a:spcPts val="1800"/>
              </a:spcBef>
              <a:defRPr b="1" sz="2900">
                <a:solidFill>
                  <a:srgbClr val="FF2600"/>
                </a:solidFill>
              </a:defRPr>
            </a:lvl1pPr>
          </a:lstStyle>
          <a:p>
            <a:pPr/>
            <a:r>
              <a:t>DISEGNO DI LEGGE ITALIANO</a:t>
            </a:r>
          </a:p>
        </p:txBody>
      </p:sp>
      <p:pic>
        <p:nvPicPr>
          <p:cNvPr id="186" name="Screenshot 2025-10-03 alle 10.54.25.png" descr="Screenshot 2025-10-03 alle 10.54.25.png"/>
          <p:cNvPicPr>
            <a:picLocks noChangeAspect="1"/>
          </p:cNvPicPr>
          <p:nvPr/>
        </p:nvPicPr>
        <p:blipFill>
          <a:blip r:embed="rId2">
            <a:extLst/>
          </a:blip>
          <a:stretch>
            <a:fillRect/>
          </a:stretch>
        </p:blipFill>
        <p:spPr>
          <a:xfrm>
            <a:off x="10321088" y="1232063"/>
            <a:ext cx="6314972" cy="9118602"/>
          </a:xfrm>
          <a:prstGeom prst="rect">
            <a:avLst/>
          </a:prstGeom>
          <a:ln w="12700">
            <a:miter lim="400000"/>
          </a:ln>
        </p:spPr>
      </p:pic>
      <p:pic>
        <p:nvPicPr>
          <p:cNvPr id="187" name="Screenshot 2025-10-03 alle 10.53.42.png" descr="Screenshot 2025-10-03 alle 10.53.42.png"/>
          <p:cNvPicPr>
            <a:picLocks noChangeAspect="1"/>
          </p:cNvPicPr>
          <p:nvPr/>
        </p:nvPicPr>
        <p:blipFill>
          <a:blip r:embed="rId3">
            <a:extLst/>
          </a:blip>
          <a:srcRect l="0" t="13087" r="0" b="0"/>
          <a:stretch>
            <a:fillRect/>
          </a:stretch>
        </p:blipFill>
        <p:spPr>
          <a:xfrm>
            <a:off x="164366" y="2279042"/>
            <a:ext cx="8213735" cy="2456500"/>
          </a:xfrm>
          <a:prstGeom prst="rect">
            <a:avLst/>
          </a:prstGeom>
          <a:ln w="12700">
            <a:miter lim="400000"/>
          </a:ln>
        </p:spPr>
      </p:pic>
      <p:pic>
        <p:nvPicPr>
          <p:cNvPr id="188" name="Screenshot 2025-10-03 alle 10.54.25.png" descr="Screenshot 2025-10-03 alle 10.54.25.png"/>
          <p:cNvPicPr>
            <a:picLocks noChangeAspect="1"/>
          </p:cNvPicPr>
          <p:nvPr/>
        </p:nvPicPr>
        <p:blipFill>
          <a:blip r:embed="rId2">
            <a:extLst/>
          </a:blip>
          <a:srcRect l="0" t="67960" r="0" b="17243"/>
          <a:stretch>
            <a:fillRect/>
          </a:stretch>
        </p:blipFill>
        <p:spPr>
          <a:xfrm>
            <a:off x="270947" y="5728423"/>
            <a:ext cx="9123280" cy="1949287"/>
          </a:xfrm>
          <a:prstGeom prst="rect">
            <a:avLst/>
          </a:prstGeom>
          <a:ln w="38100">
            <a:solidFill>
              <a:srgbClr val="FF4015"/>
            </a:solidFill>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RADIOMICS: TEXTURE PARAMETERS"/>
          <p:cNvSpPr txBox="1"/>
          <p:nvPr/>
        </p:nvSpPr>
        <p:spPr>
          <a:xfrm>
            <a:off x="1588069" y="69237"/>
            <a:ext cx="14899591" cy="777866"/>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lgn="ctr" defTabSz="685800">
              <a:lnSpc>
                <a:spcPts val="5400"/>
              </a:lnSpc>
              <a:spcBef>
                <a:spcPts val="1800"/>
              </a:spcBef>
              <a:defRPr b="1" sz="2900">
                <a:solidFill>
                  <a:srgbClr val="FF2600"/>
                </a:solidFill>
              </a:defRPr>
            </a:lvl1pPr>
          </a:lstStyle>
          <a:p>
            <a:pPr/>
            <a:r>
              <a:t>DISEGNO DI LEGGE ITALIANO</a:t>
            </a:r>
          </a:p>
        </p:txBody>
      </p:sp>
      <p:pic>
        <p:nvPicPr>
          <p:cNvPr id="191" name="Screenshot 2025-10-03 alle 10.57.57.png" descr="Screenshot 2025-10-03 alle 10.57.57.png"/>
          <p:cNvPicPr>
            <a:picLocks noChangeAspect="1"/>
          </p:cNvPicPr>
          <p:nvPr/>
        </p:nvPicPr>
        <p:blipFill>
          <a:blip r:embed="rId2">
            <a:extLst/>
          </a:blip>
          <a:stretch>
            <a:fillRect/>
          </a:stretch>
        </p:blipFill>
        <p:spPr>
          <a:xfrm>
            <a:off x="403681" y="1393080"/>
            <a:ext cx="7598269" cy="7630880"/>
          </a:xfrm>
          <a:prstGeom prst="rect">
            <a:avLst/>
          </a:prstGeom>
          <a:ln w="12700">
            <a:miter lim="400000"/>
          </a:ln>
        </p:spPr>
      </p:pic>
      <p:pic>
        <p:nvPicPr>
          <p:cNvPr id="192" name="Screenshot 2025-10-03 alle 10.58.18.png" descr="Screenshot 2025-10-03 alle 10.58.18.png"/>
          <p:cNvPicPr>
            <a:picLocks noChangeAspect="1"/>
          </p:cNvPicPr>
          <p:nvPr/>
        </p:nvPicPr>
        <p:blipFill>
          <a:blip r:embed="rId3">
            <a:extLst/>
          </a:blip>
          <a:stretch>
            <a:fillRect/>
          </a:stretch>
        </p:blipFill>
        <p:spPr>
          <a:xfrm>
            <a:off x="8525337" y="2532951"/>
            <a:ext cx="6516757" cy="4671563"/>
          </a:xfrm>
          <a:prstGeom prst="rect">
            <a:avLst/>
          </a:prstGeom>
          <a:ln w="12700">
            <a:miter lim="400000"/>
          </a:ln>
        </p:spPr>
      </p:pic>
      <p:sp>
        <p:nvSpPr>
          <p:cNvPr id="193" name="Linea"/>
          <p:cNvSpPr/>
          <p:nvPr/>
        </p:nvSpPr>
        <p:spPr>
          <a:xfrm>
            <a:off x="8674596" y="4724305"/>
            <a:ext cx="6218239"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194" name="Linea"/>
          <p:cNvSpPr/>
          <p:nvPr/>
        </p:nvSpPr>
        <p:spPr>
          <a:xfrm>
            <a:off x="8674596" y="5013785"/>
            <a:ext cx="6218239"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195" name="Linea"/>
          <p:cNvSpPr/>
          <p:nvPr/>
        </p:nvSpPr>
        <p:spPr>
          <a:xfrm>
            <a:off x="8674596" y="5303265"/>
            <a:ext cx="6218239"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196" name="Linea"/>
          <p:cNvSpPr/>
          <p:nvPr/>
        </p:nvSpPr>
        <p:spPr>
          <a:xfrm>
            <a:off x="8674596" y="5592745"/>
            <a:ext cx="6218239"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197" name="Linea"/>
          <p:cNvSpPr/>
          <p:nvPr/>
        </p:nvSpPr>
        <p:spPr>
          <a:xfrm>
            <a:off x="8674596" y="5882224"/>
            <a:ext cx="6218239"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198" name="Linea"/>
          <p:cNvSpPr/>
          <p:nvPr/>
        </p:nvSpPr>
        <p:spPr>
          <a:xfrm>
            <a:off x="8674596" y="6171704"/>
            <a:ext cx="6218239"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199" name="Linea"/>
          <p:cNvSpPr/>
          <p:nvPr/>
        </p:nvSpPr>
        <p:spPr>
          <a:xfrm>
            <a:off x="1381687" y="3211589"/>
            <a:ext cx="6218239"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00" name="Linea"/>
          <p:cNvSpPr/>
          <p:nvPr/>
        </p:nvSpPr>
        <p:spPr>
          <a:xfrm>
            <a:off x="822661" y="3446908"/>
            <a:ext cx="6218239"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01" name="Linea"/>
          <p:cNvSpPr/>
          <p:nvPr/>
        </p:nvSpPr>
        <p:spPr>
          <a:xfrm>
            <a:off x="1635687" y="4404361"/>
            <a:ext cx="6218239"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02" name="Linea"/>
          <p:cNvSpPr/>
          <p:nvPr/>
        </p:nvSpPr>
        <p:spPr>
          <a:xfrm>
            <a:off x="822661" y="4724305"/>
            <a:ext cx="6760309"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03" name="Linea"/>
          <p:cNvSpPr/>
          <p:nvPr/>
        </p:nvSpPr>
        <p:spPr>
          <a:xfrm>
            <a:off x="822661" y="5039185"/>
            <a:ext cx="6760309"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04" name="Linea"/>
          <p:cNvSpPr/>
          <p:nvPr/>
        </p:nvSpPr>
        <p:spPr>
          <a:xfrm>
            <a:off x="949661" y="5361813"/>
            <a:ext cx="6760309"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05" name="Linea"/>
          <p:cNvSpPr/>
          <p:nvPr/>
        </p:nvSpPr>
        <p:spPr>
          <a:xfrm>
            <a:off x="695661" y="8431502"/>
            <a:ext cx="7014309"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06" name="Linea"/>
          <p:cNvSpPr/>
          <p:nvPr/>
        </p:nvSpPr>
        <p:spPr>
          <a:xfrm>
            <a:off x="856652" y="8757088"/>
            <a:ext cx="7014308" cy="1"/>
          </a:xfrm>
          <a:prstGeom prst="line">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Doppio clic per modificare"/>
          <p:cNvSpPr txBox="1"/>
          <p:nvPr>
            <p:ph type="title"/>
          </p:nvPr>
        </p:nvSpPr>
        <p:spPr>
          <a:prstGeom prst="rect">
            <a:avLst/>
          </a:prstGeom>
        </p:spPr>
        <p:txBody>
          <a:bodyPr/>
          <a:lstStyle/>
          <a:p>
            <a:pPr/>
          </a:p>
        </p:txBody>
      </p:sp>
      <p:sp>
        <p:nvSpPr>
          <p:cNvPr id="209" name="Doppio clic per modificare"/>
          <p:cNvSpPr txBox="1"/>
          <p:nvPr>
            <p:ph type="body" idx="1"/>
          </p:nvPr>
        </p:nvSpPr>
        <p:spPr>
          <a:prstGeom prst="rect">
            <a:avLst/>
          </a:prstGeom>
        </p:spPr>
        <p:txBody>
          <a:bodyPr/>
          <a:lstStyle/>
          <a:p>
            <a:pPr/>
          </a:p>
        </p:txBody>
      </p:sp>
      <p:pic>
        <p:nvPicPr>
          <p:cNvPr id="210" name="Screenshot 2025-09-08 alle 14.17.15.png" descr="Screenshot 2025-09-08 alle 14.17.15.png"/>
          <p:cNvPicPr>
            <a:picLocks noChangeAspect="1"/>
          </p:cNvPicPr>
          <p:nvPr/>
        </p:nvPicPr>
        <p:blipFill>
          <a:blip r:embed="rId2">
            <a:extLst/>
          </a:blip>
          <a:stretch>
            <a:fillRect/>
          </a:stretch>
        </p:blipFill>
        <p:spPr>
          <a:xfrm>
            <a:off x="6614773" y="4350415"/>
            <a:ext cx="10817743" cy="5282201"/>
          </a:xfrm>
          <a:prstGeom prst="rect">
            <a:avLst/>
          </a:prstGeom>
          <a:ln w="12700">
            <a:miter lim="400000"/>
          </a:ln>
        </p:spPr>
      </p:pic>
      <p:pic>
        <p:nvPicPr>
          <p:cNvPr id="211" name="Screenshot 2025-09-08 alle 14.16.58.png" descr="Screenshot 2025-09-08 alle 14.16.58.png"/>
          <p:cNvPicPr>
            <a:picLocks noChangeAspect="1"/>
          </p:cNvPicPr>
          <p:nvPr/>
        </p:nvPicPr>
        <p:blipFill>
          <a:blip r:embed="rId3">
            <a:extLst/>
          </a:blip>
          <a:stretch>
            <a:fillRect/>
          </a:stretch>
        </p:blipFill>
        <p:spPr>
          <a:xfrm>
            <a:off x="105053" y="427404"/>
            <a:ext cx="7724765" cy="3504446"/>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Doppio clic per modificare"/>
          <p:cNvSpPr txBox="1"/>
          <p:nvPr>
            <p:ph type="title"/>
          </p:nvPr>
        </p:nvSpPr>
        <p:spPr>
          <a:prstGeom prst="rect">
            <a:avLst/>
          </a:prstGeom>
        </p:spPr>
        <p:txBody>
          <a:bodyPr/>
          <a:lstStyle/>
          <a:p>
            <a:pPr/>
            <a:r>
              <a:t> </a:t>
            </a:r>
          </a:p>
        </p:txBody>
      </p:sp>
      <p:sp>
        <p:nvSpPr>
          <p:cNvPr id="214" name="Doppio clic per modificare"/>
          <p:cNvSpPr txBox="1"/>
          <p:nvPr>
            <p:ph type="body" idx="1"/>
          </p:nvPr>
        </p:nvSpPr>
        <p:spPr>
          <a:prstGeom prst="rect">
            <a:avLst/>
          </a:prstGeom>
        </p:spPr>
        <p:txBody>
          <a:bodyPr/>
          <a:lstStyle/>
          <a:p>
            <a:pPr marL="0" indent="0">
              <a:buSzTx/>
              <a:buNone/>
            </a:pPr>
          </a:p>
        </p:txBody>
      </p:sp>
      <p:sp>
        <p:nvSpPr>
          <p:cNvPr id="215" name="RADIOMICS: TEXTURE PARAMETERS"/>
          <p:cNvSpPr txBox="1"/>
          <p:nvPr/>
        </p:nvSpPr>
        <p:spPr>
          <a:xfrm>
            <a:off x="7430588" y="4457934"/>
            <a:ext cx="2841259" cy="800091"/>
          </a:xfrm>
          <a:prstGeom prst="rect">
            <a:avLst/>
          </a:prstGeom>
          <a:ln w="12700">
            <a:miter lim="400000"/>
          </a:ln>
          <a:extLst>
            <a:ext uri="{C572A759-6A51-4108-AA02-DFA0A04FC94B}">
              <ma14:wrappingTextBoxFlag xmlns:ma14="http://schemas.microsoft.com/office/mac/drawingml/2011/main" val="1"/>
            </a:ext>
          </a:extLst>
        </p:spPr>
        <p:txBody>
          <a:bodyPr wrap="none" lIns="68574" tIns="68574" rIns="68574" bIns="68574">
            <a:spAutoFit/>
          </a:bodyPr>
          <a:lstStyle>
            <a:lvl1pPr defTabSz="685800">
              <a:lnSpc>
                <a:spcPts val="5400"/>
              </a:lnSpc>
              <a:spcBef>
                <a:spcPts val="1800"/>
              </a:spcBef>
              <a:defRPr b="1" sz="3600">
                <a:solidFill>
                  <a:srgbClr val="FF2600"/>
                </a:solidFill>
              </a:defRPr>
            </a:lvl1pPr>
          </a:lstStyle>
          <a:p>
            <a:pPr/>
            <a:r>
              <a:t>PRINCIPI ETICI</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Doppio clic per modificare"/>
          <p:cNvSpPr txBox="1"/>
          <p:nvPr>
            <p:ph type="title"/>
          </p:nvPr>
        </p:nvSpPr>
        <p:spPr>
          <a:prstGeom prst="rect">
            <a:avLst/>
          </a:prstGeom>
        </p:spPr>
        <p:txBody>
          <a:bodyPr/>
          <a:lstStyle/>
          <a:p>
            <a:pPr/>
          </a:p>
        </p:txBody>
      </p:sp>
      <p:sp>
        <p:nvSpPr>
          <p:cNvPr id="218" name="Doppio clic per modificare"/>
          <p:cNvSpPr txBox="1"/>
          <p:nvPr>
            <p:ph type="body" idx="1"/>
          </p:nvPr>
        </p:nvSpPr>
        <p:spPr>
          <a:prstGeom prst="rect">
            <a:avLst/>
          </a:prstGeom>
        </p:spPr>
        <p:txBody>
          <a:bodyPr/>
          <a:lstStyle/>
          <a:p>
            <a:pPr/>
          </a:p>
        </p:txBody>
      </p:sp>
      <p:pic>
        <p:nvPicPr>
          <p:cNvPr id="219" name="7B4BF61E-4F1C-4A27-9F8E-CB31321A7A6F-L0-001.png" descr="7B4BF61E-4F1C-4A27-9F8E-CB31321A7A6F-L0-001.png"/>
          <p:cNvPicPr>
            <a:picLocks noChangeAspect="1"/>
          </p:cNvPicPr>
          <p:nvPr/>
        </p:nvPicPr>
        <p:blipFill>
          <a:blip r:embed="rId2">
            <a:extLst/>
          </a:blip>
          <a:srcRect l="30625" t="30213" r="12633" b="51632"/>
          <a:stretch>
            <a:fillRect/>
          </a:stretch>
        </p:blipFill>
        <p:spPr>
          <a:xfrm>
            <a:off x="5151398" y="2747246"/>
            <a:ext cx="5121793" cy="1228801"/>
          </a:xfrm>
          <a:prstGeom prst="rect">
            <a:avLst/>
          </a:prstGeom>
          <a:ln w="38100">
            <a:solidFill>
              <a:srgbClr val="FF4015"/>
            </a:solidFill>
            <a:miter lim="400000"/>
          </a:ln>
        </p:spPr>
      </p:pic>
      <p:sp>
        <p:nvSpPr>
          <p:cNvPr id="220" name="RADIOMICS: TEXTURE PARAMETERS"/>
          <p:cNvSpPr txBox="1"/>
          <p:nvPr/>
        </p:nvSpPr>
        <p:spPr>
          <a:xfrm>
            <a:off x="228572" y="1114418"/>
            <a:ext cx="16331809" cy="816080"/>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p>
            <a:pPr algn="just" defTabSz="685800">
              <a:lnSpc>
                <a:spcPct val="110000"/>
              </a:lnSpc>
              <a:defRPr b="1" sz="2200">
                <a:solidFill>
                  <a:srgbClr val="005493"/>
                </a:solidFill>
              </a:defRPr>
            </a:pPr>
            <a:r>
              <a:t>MODELLO DI INTELLIGENZA ARTIFICIALE CHE GESTISCA L’ENORME MOLE DI INFORMAZIONI NUMERICHE ESTRATTE DALLA TEXTURE CREANDO</a:t>
            </a:r>
            <a:r>
              <a:rPr>
                <a:solidFill>
                  <a:srgbClr val="FF2600"/>
                </a:solidFill>
              </a:rPr>
              <a:t> CURVE DI DECISIONE E VALUTAZIONI PROGNOSTICHE - ATTENTI ALL’AI</a:t>
            </a:r>
          </a:p>
        </p:txBody>
      </p:sp>
      <p:pic>
        <p:nvPicPr>
          <p:cNvPr id="221" name="Fig6.tiff" descr="Fig6.tiff"/>
          <p:cNvPicPr>
            <a:picLocks noChangeAspect="1"/>
          </p:cNvPicPr>
          <p:nvPr/>
        </p:nvPicPr>
        <p:blipFill>
          <a:blip r:embed="rId3">
            <a:extLst/>
          </a:blip>
          <a:stretch>
            <a:fillRect/>
          </a:stretch>
        </p:blipFill>
        <p:spPr>
          <a:xfrm>
            <a:off x="10178280" y="4961223"/>
            <a:ext cx="4592284" cy="3367311"/>
          </a:xfrm>
          <a:prstGeom prst="rect">
            <a:avLst/>
          </a:prstGeom>
          <a:ln w="12700">
            <a:miter lim="400000"/>
          </a:ln>
        </p:spPr>
      </p:pic>
      <p:pic>
        <p:nvPicPr>
          <p:cNvPr id="222" name="Fig7.tiff" descr="Fig7.tiff"/>
          <p:cNvPicPr>
            <a:picLocks noChangeAspect="1"/>
          </p:cNvPicPr>
          <p:nvPr/>
        </p:nvPicPr>
        <p:blipFill>
          <a:blip r:embed="rId4">
            <a:extLst/>
          </a:blip>
          <a:stretch>
            <a:fillRect/>
          </a:stretch>
        </p:blipFill>
        <p:spPr>
          <a:xfrm>
            <a:off x="14287289" y="4833765"/>
            <a:ext cx="4097507" cy="3004513"/>
          </a:xfrm>
          <a:prstGeom prst="rect">
            <a:avLst/>
          </a:prstGeom>
          <a:ln w="12700">
            <a:miter lim="400000"/>
          </a:ln>
        </p:spPr>
      </p:pic>
      <p:pic>
        <p:nvPicPr>
          <p:cNvPr id="223" name="Fig8.tiff" descr="Fig8.tiff"/>
          <p:cNvPicPr>
            <a:picLocks noChangeAspect="1"/>
          </p:cNvPicPr>
          <p:nvPr/>
        </p:nvPicPr>
        <p:blipFill>
          <a:blip r:embed="rId5">
            <a:extLst/>
          </a:blip>
          <a:stretch>
            <a:fillRect/>
          </a:stretch>
        </p:blipFill>
        <p:spPr>
          <a:xfrm>
            <a:off x="14419298" y="2163602"/>
            <a:ext cx="3833488" cy="2810918"/>
          </a:xfrm>
          <a:prstGeom prst="rect">
            <a:avLst/>
          </a:prstGeom>
          <a:ln w="12700">
            <a:miter lim="400000"/>
          </a:ln>
        </p:spPr>
      </p:pic>
      <p:pic>
        <p:nvPicPr>
          <p:cNvPr id="224" name="Fig9.tiff" descr="Fig9.tiff"/>
          <p:cNvPicPr>
            <a:picLocks noChangeAspect="1"/>
          </p:cNvPicPr>
          <p:nvPr/>
        </p:nvPicPr>
        <p:blipFill>
          <a:blip r:embed="rId6">
            <a:extLst/>
          </a:blip>
          <a:stretch>
            <a:fillRect/>
          </a:stretch>
        </p:blipFill>
        <p:spPr>
          <a:xfrm>
            <a:off x="10317671" y="1987614"/>
            <a:ext cx="4313499" cy="3162891"/>
          </a:xfrm>
          <a:prstGeom prst="rect">
            <a:avLst/>
          </a:prstGeom>
          <a:ln w="12700">
            <a:miter lim="400000"/>
          </a:ln>
        </p:spPr>
      </p:pic>
      <p:pic>
        <p:nvPicPr>
          <p:cNvPr id="225" name="Immagine" descr="Immagine"/>
          <p:cNvPicPr>
            <a:picLocks noChangeAspect="1"/>
          </p:cNvPicPr>
          <p:nvPr/>
        </p:nvPicPr>
        <p:blipFill>
          <a:blip r:embed="rId7">
            <a:extLst/>
          </a:blip>
          <a:srcRect l="10775" t="0" r="2918" b="69690"/>
          <a:stretch>
            <a:fillRect/>
          </a:stretch>
        </p:blipFill>
        <p:spPr>
          <a:xfrm>
            <a:off x="3243141" y="8096274"/>
            <a:ext cx="4379390" cy="1619610"/>
          </a:xfrm>
          <a:prstGeom prst="rect">
            <a:avLst/>
          </a:prstGeom>
          <a:ln w="12700">
            <a:miter lim="400000"/>
          </a:ln>
        </p:spPr>
      </p:pic>
      <p:pic>
        <p:nvPicPr>
          <p:cNvPr id="226" name="Immagine" descr="Immagine"/>
          <p:cNvPicPr>
            <a:picLocks noChangeAspect="1"/>
          </p:cNvPicPr>
          <p:nvPr/>
        </p:nvPicPr>
        <p:blipFill>
          <a:blip r:embed="rId8">
            <a:extLst/>
          </a:blip>
          <a:srcRect l="0" t="0" r="0" b="74778"/>
          <a:stretch>
            <a:fillRect/>
          </a:stretch>
        </p:blipFill>
        <p:spPr>
          <a:xfrm>
            <a:off x="7639042" y="8000727"/>
            <a:ext cx="6819095" cy="1811054"/>
          </a:xfrm>
          <a:prstGeom prst="rect">
            <a:avLst/>
          </a:prstGeom>
          <a:ln w="12700">
            <a:miter lim="400000"/>
          </a:ln>
        </p:spPr>
      </p:pic>
      <p:sp>
        <p:nvSpPr>
          <p:cNvPr id="227" name="RADIOMICS: TEXTURE PARAMETERS"/>
          <p:cNvSpPr txBox="1"/>
          <p:nvPr/>
        </p:nvSpPr>
        <p:spPr>
          <a:xfrm>
            <a:off x="296906" y="4142156"/>
            <a:ext cx="5419992" cy="768341"/>
          </a:xfrm>
          <a:prstGeom prst="rect">
            <a:avLst/>
          </a:prstGeom>
          <a:ln w="12700">
            <a:miter lim="400000"/>
          </a:ln>
          <a:extLst>
            <a:ext uri="{C572A759-6A51-4108-AA02-DFA0A04FC94B}">
              <ma14:wrappingTextBoxFlag xmlns:ma14="http://schemas.microsoft.com/office/mac/drawingml/2011/main" val="1"/>
            </a:ext>
          </a:extLst>
        </p:spPr>
        <p:txBody>
          <a:bodyPr wrap="none" lIns="68574" tIns="68574" rIns="68574" bIns="68574">
            <a:spAutoFit/>
          </a:bodyPr>
          <a:lstStyle>
            <a:lvl1pPr defTabSz="685800">
              <a:lnSpc>
                <a:spcPts val="5400"/>
              </a:lnSpc>
              <a:spcBef>
                <a:spcPts val="1800"/>
              </a:spcBef>
              <a:defRPr b="1" sz="2600">
                <a:solidFill>
                  <a:srgbClr val="FF2600"/>
                </a:solidFill>
              </a:defRPr>
            </a:lvl1pPr>
          </a:lstStyle>
          <a:p>
            <a:pPr/>
            <a:r>
              <a:t>ETICA ED AI UNA QUESTIONE ATTUALE</a:t>
            </a:r>
          </a:p>
        </p:txBody>
      </p:sp>
      <p:sp>
        <p:nvSpPr>
          <p:cNvPr id="228" name="RADIOMICS: TEXTURE PARAMETERS"/>
          <p:cNvSpPr txBox="1"/>
          <p:nvPr/>
        </p:nvSpPr>
        <p:spPr>
          <a:xfrm>
            <a:off x="210112" y="5169238"/>
            <a:ext cx="8762944" cy="2597141"/>
          </a:xfrm>
          <a:prstGeom prst="rect">
            <a:avLst/>
          </a:prstGeom>
          <a:ln w="12700">
            <a:miter lim="400000"/>
          </a:ln>
          <a:extLst>
            <a:ext uri="{C572A759-6A51-4108-AA02-DFA0A04FC94B}">
              <ma14:wrappingTextBoxFlag xmlns:ma14="http://schemas.microsoft.com/office/mac/drawingml/2011/main" val="1"/>
            </a:ext>
          </a:extLst>
        </p:spPr>
        <p:txBody>
          <a:bodyPr wrap="none" lIns="68574" tIns="68574" rIns="68574" bIns="68574">
            <a:spAutoFit/>
          </a:bodyPr>
          <a:lstStyle/>
          <a:p>
            <a:pPr defTabSz="685800">
              <a:lnSpc>
                <a:spcPts val="5400"/>
              </a:lnSpc>
              <a:spcBef>
                <a:spcPts val="1800"/>
              </a:spcBef>
              <a:defRPr b="1" sz="2600">
                <a:solidFill>
                  <a:srgbClr val="FF2600"/>
                </a:solidFill>
              </a:defRPr>
            </a:pPr>
            <a:r>
              <a:t>INTERAZIONI UOMO MACCHINA QUANDO </a:t>
            </a:r>
          </a:p>
          <a:p>
            <a:pPr defTabSz="685800">
              <a:lnSpc>
                <a:spcPts val="5400"/>
              </a:lnSpc>
              <a:spcBef>
                <a:spcPts val="1800"/>
              </a:spcBef>
              <a:defRPr b="1" sz="2600">
                <a:solidFill>
                  <a:srgbClr val="FF2600"/>
                </a:solidFill>
              </a:defRPr>
            </a:pPr>
            <a:r>
              <a:t>LE AUTOMAZIONI SARANNO OLTRE IL CONTROLLO DELL’UOMO</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Doppio clic per modificare"/>
          <p:cNvSpPr txBox="1"/>
          <p:nvPr>
            <p:ph type="title"/>
          </p:nvPr>
        </p:nvSpPr>
        <p:spPr>
          <a:prstGeom prst="rect">
            <a:avLst/>
          </a:prstGeom>
        </p:spPr>
        <p:txBody>
          <a:bodyPr/>
          <a:lstStyle/>
          <a:p>
            <a:pPr/>
          </a:p>
        </p:txBody>
      </p:sp>
      <p:sp>
        <p:nvSpPr>
          <p:cNvPr id="231" name="Doppio clic per modificare"/>
          <p:cNvSpPr txBox="1"/>
          <p:nvPr>
            <p:ph type="body" idx="1"/>
          </p:nvPr>
        </p:nvSpPr>
        <p:spPr>
          <a:prstGeom prst="rect">
            <a:avLst/>
          </a:prstGeom>
        </p:spPr>
        <p:txBody>
          <a:bodyPr/>
          <a:lstStyle/>
          <a:p>
            <a:pPr marL="0" indent="0">
              <a:buSzTx/>
              <a:buNone/>
            </a:pPr>
          </a:p>
        </p:txBody>
      </p:sp>
      <p:sp>
        <p:nvSpPr>
          <p:cNvPr id="232" name="Chi ha la responsabilità civile dell’intelligenza artificiale?…"/>
          <p:cNvSpPr txBox="1"/>
          <p:nvPr/>
        </p:nvSpPr>
        <p:spPr>
          <a:xfrm>
            <a:off x="139946" y="781267"/>
            <a:ext cx="16421018" cy="2197875"/>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p>
            <a:pPr algn="ctr" defTabSz="685800">
              <a:spcBef>
                <a:spcPts val="1800"/>
              </a:spcBef>
              <a:defRPr b="1" sz="2600">
                <a:solidFill>
                  <a:srgbClr val="E22400"/>
                </a:solidFill>
              </a:defRPr>
            </a:pPr>
            <a:r>
              <a:t>Chi ha la responsabilità civile dell’intelligenza artificiale?</a:t>
            </a:r>
          </a:p>
          <a:p>
            <a:pPr marL="260682" indent="-260682" algn="just" defTabSz="685800">
              <a:spcBef>
                <a:spcPts val="1800"/>
              </a:spcBef>
              <a:buSzPct val="100000"/>
              <a:buChar char="-"/>
              <a:defRPr sz="2600">
                <a:solidFill>
                  <a:srgbClr val="005493"/>
                </a:solidFill>
              </a:defRPr>
            </a:pPr>
            <a:r>
              <a:t>Il sistema intelligente potrebbe sbagliare (sistemi predittivi in ambito bancario che provocano minicrisi)</a:t>
            </a:r>
          </a:p>
          <a:p>
            <a:pPr algn="just" defTabSz="685800">
              <a:spcBef>
                <a:spcPts val="1800"/>
              </a:spcBef>
              <a:defRPr sz="2600">
                <a:solidFill>
                  <a:srgbClr val="005493"/>
                </a:solidFill>
              </a:defRPr>
            </a:pPr>
            <a:r>
              <a:t>- Dalla decisione può derivare un danno (macchina a guida autonoma se un pedone passa con il rosso che deve fare tutelare l’incolumità del guidatore o del pedone???)</a:t>
            </a:r>
          </a:p>
        </p:txBody>
      </p:sp>
      <p:pic>
        <p:nvPicPr>
          <p:cNvPr id="233" name="Immagine" descr="Immagine"/>
          <p:cNvPicPr>
            <a:picLocks noChangeAspect="1"/>
          </p:cNvPicPr>
          <p:nvPr/>
        </p:nvPicPr>
        <p:blipFill>
          <a:blip r:embed="rId2">
            <a:extLst/>
          </a:blip>
          <a:srcRect l="9890" t="0" r="11806" b="0"/>
          <a:stretch>
            <a:fillRect/>
          </a:stretch>
        </p:blipFill>
        <p:spPr>
          <a:xfrm>
            <a:off x="7599957" y="4072621"/>
            <a:ext cx="7239001" cy="5119800"/>
          </a:xfrm>
          <a:prstGeom prst="rect">
            <a:avLst/>
          </a:prstGeom>
          <a:ln w="12700">
            <a:miter lim="400000"/>
          </a:ln>
        </p:spPr>
      </p:pic>
      <p:sp>
        <p:nvSpPr>
          <p:cNvPr id="234" name="AIRPLANE AUTOMATIC DECISION…"/>
          <p:cNvSpPr txBox="1"/>
          <p:nvPr/>
        </p:nvSpPr>
        <p:spPr>
          <a:xfrm>
            <a:off x="2263930" y="-53334"/>
            <a:ext cx="13547869" cy="483374"/>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lgn="ctr" defTabSz="685800">
              <a:spcBef>
                <a:spcPts val="1800"/>
              </a:spcBef>
              <a:defRPr b="1" sz="2600">
                <a:solidFill>
                  <a:srgbClr val="E22400"/>
                </a:solidFill>
              </a:defRPr>
            </a:lvl1pPr>
          </a:lstStyle>
          <a:p>
            <a:pPr/>
            <a:r>
              <a:t>ASPETTI ETICI</a:t>
            </a:r>
          </a:p>
        </p:txBody>
      </p:sp>
      <p:pic>
        <p:nvPicPr>
          <p:cNvPr id="235" name="Immagine" descr="Immagine"/>
          <p:cNvPicPr>
            <a:picLocks noChangeAspect="1"/>
          </p:cNvPicPr>
          <p:nvPr/>
        </p:nvPicPr>
        <p:blipFill>
          <a:blip r:embed="rId3">
            <a:extLst/>
          </a:blip>
          <a:stretch>
            <a:fillRect/>
          </a:stretch>
        </p:blipFill>
        <p:spPr>
          <a:xfrm>
            <a:off x="3200745" y="4308585"/>
            <a:ext cx="3963085" cy="5089238"/>
          </a:xfrm>
          <a:prstGeom prst="rect">
            <a:avLst/>
          </a:prstGeom>
          <a:ln w="12700">
            <a:miter lim="400000"/>
          </a:ln>
        </p:spPr>
      </p:pic>
      <p:sp>
        <p:nvSpPr>
          <p:cNvPr id="236" name="Rettangolo"/>
          <p:cNvSpPr/>
          <p:nvPr/>
        </p:nvSpPr>
        <p:spPr>
          <a:xfrm>
            <a:off x="3196588" y="6087057"/>
            <a:ext cx="3971400" cy="747446"/>
          </a:xfrm>
          <a:prstGeom prst="rect">
            <a:avLst/>
          </a:prstGeom>
          <a:ln w="50800">
            <a:solidFill>
              <a:srgbClr val="FF2600"/>
            </a:solidFill>
          </a:ln>
        </p:spPr>
        <p:txBody>
          <a:bodyPr lIns="45718" tIns="45718" rIns="45718" bIns="45718"/>
          <a:lstStyle/>
          <a:p>
            <a:pPr defTabSz="1371600">
              <a:defRPr sz="2600"/>
            </a:pPr>
          </a:p>
        </p:txBody>
      </p:sp>
      <p:sp>
        <p:nvSpPr>
          <p:cNvPr id="237" name="https://www.moralmachine.net/"/>
          <p:cNvSpPr txBox="1"/>
          <p:nvPr/>
        </p:nvSpPr>
        <p:spPr>
          <a:xfrm>
            <a:off x="144356" y="3022742"/>
            <a:ext cx="4540479" cy="483374"/>
          </a:xfrm>
          <a:prstGeom prst="rect">
            <a:avLst/>
          </a:prstGeom>
          <a:ln w="12700">
            <a:miter lim="400000"/>
          </a:ln>
          <a:extLst>
            <a:ext uri="{C572A759-6A51-4108-AA02-DFA0A04FC94B}">
              <ma14:wrappingTextBoxFlag xmlns:ma14="http://schemas.microsoft.com/office/mac/drawingml/2011/main" val="1"/>
            </a:ext>
          </a:extLst>
        </p:spPr>
        <p:txBody>
          <a:bodyPr wrap="none" lIns="68574" tIns="68574" rIns="68574" bIns="68574">
            <a:spAutoFit/>
          </a:bodyPr>
          <a:lstStyle>
            <a:lvl1pPr defTabSz="1371600">
              <a:defRPr sz="2600">
                <a:solidFill>
                  <a:srgbClr val="FF2600"/>
                </a:solidFill>
              </a:defRPr>
            </a:lvl1pPr>
          </a:lstStyle>
          <a:p>
            <a:pPr/>
            <a:r>
              <a:t>https://www.moralmachine.net/</a:t>
            </a:r>
          </a:p>
        </p:txBody>
      </p:sp>
      <p:sp>
        <p:nvSpPr>
          <p:cNvPr id="238" name="AIRPLANE AUTOMATIC DECISION…"/>
          <p:cNvSpPr txBox="1"/>
          <p:nvPr/>
        </p:nvSpPr>
        <p:spPr>
          <a:xfrm>
            <a:off x="67997" y="3589245"/>
            <a:ext cx="18474695" cy="483375"/>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lgn="ctr" defTabSz="685800">
              <a:spcBef>
                <a:spcPts val="1800"/>
              </a:spcBef>
              <a:defRPr b="1" sz="2600">
                <a:solidFill>
                  <a:srgbClr val="E22400"/>
                </a:solidFill>
              </a:defRPr>
            </a:lvl1pPr>
          </a:lstStyle>
          <a:p>
            <a:pPr/>
            <a:r>
              <a:t>Scelte umane non sempre riproducibili e basate su principi culturali e etici acquisiti e tramandati nelle varie culture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Doppio clic per modificare"/>
          <p:cNvSpPr txBox="1"/>
          <p:nvPr>
            <p:ph type="title"/>
          </p:nvPr>
        </p:nvSpPr>
        <p:spPr>
          <a:prstGeom prst="rect">
            <a:avLst/>
          </a:prstGeom>
        </p:spPr>
        <p:txBody>
          <a:bodyPr/>
          <a:lstStyle/>
          <a:p>
            <a:pPr/>
          </a:p>
        </p:txBody>
      </p:sp>
      <p:sp>
        <p:nvSpPr>
          <p:cNvPr id="241" name="Doppio clic per modificare"/>
          <p:cNvSpPr txBox="1"/>
          <p:nvPr>
            <p:ph type="body" idx="1"/>
          </p:nvPr>
        </p:nvSpPr>
        <p:spPr>
          <a:prstGeom prst="rect">
            <a:avLst/>
          </a:prstGeom>
        </p:spPr>
        <p:txBody>
          <a:bodyPr/>
          <a:lstStyle/>
          <a:p>
            <a:pPr marL="0" indent="0">
              <a:buSzTx/>
              <a:buNone/>
            </a:pPr>
          </a:p>
        </p:txBody>
      </p:sp>
      <p:sp>
        <p:nvSpPr>
          <p:cNvPr id="242" name="AIRPLANE AUTOMATIC DECISION…"/>
          <p:cNvSpPr txBox="1"/>
          <p:nvPr/>
        </p:nvSpPr>
        <p:spPr>
          <a:xfrm>
            <a:off x="-4458623" y="726702"/>
            <a:ext cx="13547870" cy="483375"/>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lgn="ctr" defTabSz="685800">
              <a:spcBef>
                <a:spcPts val="1800"/>
              </a:spcBef>
              <a:defRPr b="1" sz="2600">
                <a:solidFill>
                  <a:srgbClr val="E22400"/>
                </a:solidFill>
              </a:defRPr>
            </a:lvl1pPr>
          </a:lstStyle>
          <a:p>
            <a:pPr/>
            <a:r>
              <a:t>il dilemma del carrello </a:t>
            </a:r>
          </a:p>
        </p:txBody>
      </p:sp>
      <p:pic>
        <p:nvPicPr>
          <p:cNvPr id="243" name="image.png" descr="image.png"/>
          <p:cNvPicPr>
            <a:picLocks noChangeAspect="1"/>
          </p:cNvPicPr>
          <p:nvPr/>
        </p:nvPicPr>
        <p:blipFill>
          <a:blip r:embed="rId2">
            <a:extLst/>
          </a:blip>
          <a:srcRect l="4365" t="8267" r="3161" b="8266"/>
          <a:stretch>
            <a:fillRect/>
          </a:stretch>
        </p:blipFill>
        <p:spPr>
          <a:xfrm>
            <a:off x="3562170" y="2481259"/>
            <a:ext cx="11291592" cy="4639414"/>
          </a:xfrm>
          <a:prstGeom prst="rect">
            <a:avLst/>
          </a:prstGeom>
          <a:ln w="12700">
            <a:miter lim="400000"/>
          </a:ln>
        </p:spPr>
      </p:pic>
      <p:sp>
        <p:nvSpPr>
          <p:cNvPr id="244" name="Nel 2001 il neuroscienziato e filosofo Joshua Greene di Harvard, avendo constatato che la maggior parte delle persone considera una scelta morale deviare il carrello verso una sola persona, mentre spingere una persona sulle rotaie un omicidio, tramite sc"/>
          <p:cNvSpPr txBox="1"/>
          <p:nvPr/>
        </p:nvSpPr>
        <p:spPr>
          <a:xfrm>
            <a:off x="2396984" y="7288530"/>
            <a:ext cx="13494031" cy="1911380"/>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p>
            <a:pPr algn="just" defTabSz="1371600">
              <a:defRPr sz="2400">
                <a:solidFill>
                  <a:srgbClr val="005493"/>
                </a:solidFill>
              </a:defRPr>
            </a:pPr>
            <a:r>
              <a:t>Nel 2001 il neuroscienziato e filosofo Joshua Greene di Harvard, avendo constatato che la maggior parte delle persone considera una scelta morale deviare il carrello verso una sola persona, mentre spingere una persona sulle rotaie un omicidio, tramite scansione cerebrale ha constatato che nelle due situazioni si attivano aree cerebrali distinte, e ha chiamato le due situazioni </a:t>
            </a:r>
            <a:r>
              <a:rPr>
                <a:solidFill>
                  <a:srgbClr val="FF2600"/>
                </a:solidFill>
              </a:rPr>
              <a:t>decisione morale impersonale e decisione morale personale.</a:t>
            </a:r>
          </a:p>
        </p:txBody>
      </p:sp>
      <p:pic>
        <p:nvPicPr>
          <p:cNvPr id="245" name="Immagine" descr="Immagine"/>
          <p:cNvPicPr>
            <a:picLocks noChangeAspect="1"/>
          </p:cNvPicPr>
          <p:nvPr/>
        </p:nvPicPr>
        <p:blipFill>
          <a:blip r:embed="rId3">
            <a:extLst/>
          </a:blip>
          <a:stretch>
            <a:fillRect/>
          </a:stretch>
        </p:blipFill>
        <p:spPr>
          <a:xfrm>
            <a:off x="5818744" y="1236428"/>
            <a:ext cx="6650512" cy="226958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 name="Will AI substitute radiologist?"/>
          <p:cNvSpPr txBox="1"/>
          <p:nvPr/>
        </p:nvSpPr>
        <p:spPr>
          <a:xfrm>
            <a:off x="-360920" y="440273"/>
            <a:ext cx="11565614" cy="806480"/>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p>
            <a:pPr algn="ctr" defTabSz="1371600">
              <a:defRPr b="1" sz="2400">
                <a:solidFill>
                  <a:srgbClr val="FF2600"/>
                </a:solidFill>
              </a:defRPr>
            </a:pPr>
            <a:r>
              <a:t>Perché questo grande interesse dell’AI in medicina ed in particolare,</a:t>
            </a:r>
          </a:p>
          <a:p>
            <a:pPr algn="ctr" defTabSz="1371600">
              <a:defRPr b="1" sz="2400">
                <a:solidFill>
                  <a:srgbClr val="FF2600"/>
                </a:solidFill>
              </a:defRPr>
            </a:pPr>
            <a:r>
              <a:t>Perché la radiologia sta facendo da pioniere per l’AI in medicina?</a:t>
            </a:r>
          </a:p>
        </p:txBody>
      </p:sp>
      <p:sp>
        <p:nvSpPr>
          <p:cNvPr id="34" name="Radiologists work in the most digitalized environment in the health-care field"/>
          <p:cNvSpPr txBox="1"/>
          <p:nvPr/>
        </p:nvSpPr>
        <p:spPr>
          <a:xfrm>
            <a:off x="-189119" y="5744531"/>
            <a:ext cx="13127244" cy="781041"/>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lgn="ctr" defTabSz="685800">
              <a:lnSpc>
                <a:spcPts val="5400"/>
              </a:lnSpc>
              <a:spcBef>
                <a:spcPts val="1800"/>
              </a:spcBef>
              <a:defRPr b="1" sz="3000" u="sng">
                <a:solidFill>
                  <a:srgbClr val="FF2600"/>
                </a:solidFill>
              </a:defRPr>
            </a:lvl1pPr>
          </a:lstStyle>
          <a:p>
            <a:pPr/>
            <a:r>
              <a:t>I radiologi lavorano nell’ambiente più digitalizzato della Medicina</a:t>
            </a:r>
          </a:p>
        </p:txBody>
      </p:sp>
      <p:pic>
        <p:nvPicPr>
          <p:cNvPr id="35" name="Schermata 2019-04-24 alle 19.46.06.jpg" descr="Schermata 2019-04-24 alle 19.46.06.jpg"/>
          <p:cNvPicPr>
            <a:picLocks noChangeAspect="1"/>
          </p:cNvPicPr>
          <p:nvPr/>
        </p:nvPicPr>
        <p:blipFill>
          <a:blip r:embed="rId2">
            <a:extLst/>
          </a:blip>
          <a:stretch>
            <a:fillRect/>
          </a:stretch>
        </p:blipFill>
        <p:spPr>
          <a:xfrm>
            <a:off x="889053" y="2342297"/>
            <a:ext cx="6298090" cy="3045804"/>
          </a:xfrm>
          <a:prstGeom prst="rect">
            <a:avLst/>
          </a:prstGeom>
          <a:ln w="12700">
            <a:miter lim="400000"/>
          </a:ln>
        </p:spPr>
      </p:pic>
      <p:sp>
        <p:nvSpPr>
          <p:cNvPr id="36" name="Andrew Ng, renowned Stanford professor and expert on machine learning, in 2016 “…a highly trained and specialized radiologist may now be in greater danger of being replaced by a machine than his own executive assistant”.…"/>
          <p:cNvSpPr txBox="1"/>
          <p:nvPr/>
        </p:nvSpPr>
        <p:spPr>
          <a:xfrm>
            <a:off x="191766" y="8053348"/>
            <a:ext cx="17186385" cy="858769"/>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p>
            <a:pPr algn="just" defTabSz="685800">
              <a:defRPr b="1" sz="2400">
                <a:solidFill>
                  <a:srgbClr val="005493"/>
                </a:solidFill>
              </a:defRPr>
            </a:pPr>
            <a:r>
              <a:t>Ezekiel Emanuel</a:t>
            </a:r>
            <a:r>
              <a:rPr b="0"/>
              <a:t>, uno degli inventori del Affordable Care Act, oncologo ed esperto di bioetica alla Università della Pennsylvania afferma al meeting dell’ACR del 2016 che il machine learning potrà </a:t>
            </a:r>
            <a:r>
              <a:rPr i="1" sz="2800">
                <a:solidFill>
                  <a:srgbClr val="FF2600"/>
                </a:solidFill>
              </a:rPr>
              <a:t>“sostituire molto del lavoro dei radiologi”</a:t>
            </a:r>
          </a:p>
        </p:txBody>
      </p:sp>
      <p:pic>
        <p:nvPicPr>
          <p:cNvPr id="37" name="Screenshot 2024-06-18 alle 10.28.45.png" descr="Screenshot 2024-06-18 alle 10.28.45.png"/>
          <p:cNvPicPr>
            <a:picLocks noChangeAspect="1"/>
          </p:cNvPicPr>
          <p:nvPr/>
        </p:nvPicPr>
        <p:blipFill>
          <a:blip r:embed="rId3">
            <a:extLst/>
          </a:blip>
          <a:stretch>
            <a:fillRect/>
          </a:stretch>
        </p:blipFill>
        <p:spPr>
          <a:xfrm>
            <a:off x="13076547" y="1493163"/>
            <a:ext cx="5064446" cy="6054969"/>
          </a:xfrm>
          <a:prstGeom prst="rect">
            <a:avLst/>
          </a:prstGeom>
          <a:ln w="12700">
            <a:miter lim="400000"/>
          </a:ln>
        </p:spPr>
      </p:pic>
      <p:sp>
        <p:nvSpPr>
          <p:cNvPr id="38" name="Radiologists work in the most digitalized environment in the health-care field"/>
          <p:cNvSpPr txBox="1"/>
          <p:nvPr/>
        </p:nvSpPr>
        <p:spPr>
          <a:xfrm>
            <a:off x="13605839" y="3481933"/>
            <a:ext cx="4005862" cy="781041"/>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lgn="ctr" defTabSz="685800">
              <a:lnSpc>
                <a:spcPts val="5400"/>
              </a:lnSpc>
              <a:spcBef>
                <a:spcPts val="1800"/>
              </a:spcBef>
              <a:defRPr b="1" sz="3000" u="sng">
                <a:solidFill>
                  <a:srgbClr val="FF2600"/>
                </a:solidFill>
              </a:defRPr>
            </a:lvl1pPr>
          </a:lstStyle>
          <a:p>
            <a:pPr/>
            <a:r>
              <a:t>2012-2014</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Doppio clic per modificare"/>
          <p:cNvSpPr txBox="1"/>
          <p:nvPr>
            <p:ph type="title"/>
          </p:nvPr>
        </p:nvSpPr>
        <p:spPr>
          <a:prstGeom prst="rect">
            <a:avLst/>
          </a:prstGeom>
        </p:spPr>
        <p:txBody>
          <a:bodyPr/>
          <a:lstStyle/>
          <a:p>
            <a:pPr/>
          </a:p>
        </p:txBody>
      </p:sp>
      <p:sp>
        <p:nvSpPr>
          <p:cNvPr id="248" name="Doppio clic per modificare"/>
          <p:cNvSpPr txBox="1"/>
          <p:nvPr>
            <p:ph type="body" idx="1"/>
          </p:nvPr>
        </p:nvSpPr>
        <p:spPr>
          <a:prstGeom prst="rect">
            <a:avLst/>
          </a:prstGeom>
        </p:spPr>
        <p:txBody>
          <a:bodyPr/>
          <a:lstStyle/>
          <a:p>
            <a:pPr marL="0" indent="0">
              <a:buSzTx/>
              <a:buNone/>
            </a:pPr>
          </a:p>
        </p:txBody>
      </p:sp>
      <p:pic>
        <p:nvPicPr>
          <p:cNvPr id="249" name="IMG_3222.jpeg" descr="IMG_3222.jpeg"/>
          <p:cNvPicPr>
            <a:picLocks noChangeAspect="1"/>
          </p:cNvPicPr>
          <p:nvPr/>
        </p:nvPicPr>
        <p:blipFill>
          <a:blip r:embed="rId2">
            <a:extLst/>
          </a:blip>
          <a:stretch>
            <a:fillRect/>
          </a:stretch>
        </p:blipFill>
        <p:spPr>
          <a:xfrm>
            <a:off x="2286000" y="3252668"/>
            <a:ext cx="13716000" cy="4452227"/>
          </a:xfrm>
          <a:prstGeom prst="rect">
            <a:avLst/>
          </a:prstGeom>
          <a:ln w="12700">
            <a:miter lim="400000"/>
          </a:ln>
        </p:spPr>
      </p:pic>
      <p:pic>
        <p:nvPicPr>
          <p:cNvPr id="250" name="Picture 2" descr="Picture 2"/>
          <p:cNvPicPr>
            <a:picLocks noChangeAspect="1"/>
          </p:cNvPicPr>
          <p:nvPr/>
        </p:nvPicPr>
        <p:blipFill>
          <a:blip r:embed="rId3">
            <a:extLst/>
          </a:blip>
          <a:stretch>
            <a:fillRect/>
          </a:stretch>
        </p:blipFill>
        <p:spPr>
          <a:xfrm>
            <a:off x="334366" y="6903160"/>
            <a:ext cx="1863295" cy="2993465"/>
          </a:xfrm>
          <a:prstGeom prst="rect">
            <a:avLst/>
          </a:prstGeom>
          <a:ln w="12700">
            <a:miter lim="400000"/>
          </a:ln>
        </p:spPr>
      </p:pic>
      <p:sp>
        <p:nvSpPr>
          <p:cNvPr id="251" name="Rettangolo"/>
          <p:cNvSpPr/>
          <p:nvPr/>
        </p:nvSpPr>
        <p:spPr>
          <a:xfrm>
            <a:off x="13098778" y="3154677"/>
            <a:ext cx="2711654" cy="1905003"/>
          </a:xfrm>
          <a:prstGeom prst="rect">
            <a:avLst/>
          </a:prstGeom>
          <a:ln w="38100">
            <a:solidFill>
              <a:srgbClr val="FF2600"/>
            </a:solidFill>
          </a:ln>
        </p:spPr>
        <p:txBody>
          <a:bodyPr lIns="45718" tIns="45718" rIns="45718" bIns="45718"/>
          <a:lstStyle/>
          <a:p>
            <a:pPr defTabSz="1371600">
              <a:defRPr sz="2600"/>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Doppio clic per modificare"/>
          <p:cNvSpPr txBox="1"/>
          <p:nvPr>
            <p:ph type="title"/>
          </p:nvPr>
        </p:nvSpPr>
        <p:spPr>
          <a:prstGeom prst="rect">
            <a:avLst/>
          </a:prstGeom>
        </p:spPr>
        <p:txBody>
          <a:bodyPr/>
          <a:lstStyle/>
          <a:p>
            <a:pPr/>
          </a:p>
        </p:txBody>
      </p:sp>
      <p:sp>
        <p:nvSpPr>
          <p:cNvPr id="254" name="Doppio clic per modificare"/>
          <p:cNvSpPr txBox="1"/>
          <p:nvPr>
            <p:ph type="body" idx="1"/>
          </p:nvPr>
        </p:nvSpPr>
        <p:spPr>
          <a:prstGeom prst="rect">
            <a:avLst/>
          </a:prstGeom>
        </p:spPr>
        <p:txBody>
          <a:bodyPr/>
          <a:lstStyle/>
          <a:p>
            <a:pPr marL="0" indent="0">
              <a:buSzTx/>
              <a:buNone/>
            </a:pPr>
          </a:p>
        </p:txBody>
      </p:sp>
      <p:sp>
        <p:nvSpPr>
          <p:cNvPr id="255" name="RADIOMICS: TEXTURE PARAMETERS"/>
          <p:cNvSpPr txBox="1"/>
          <p:nvPr/>
        </p:nvSpPr>
        <p:spPr>
          <a:xfrm>
            <a:off x="4918714" y="172835"/>
            <a:ext cx="8450572" cy="768341"/>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defTabSz="685800">
              <a:lnSpc>
                <a:spcPts val="5400"/>
              </a:lnSpc>
              <a:spcBef>
                <a:spcPts val="1800"/>
              </a:spcBef>
              <a:defRPr b="1" sz="2600">
                <a:solidFill>
                  <a:srgbClr val="FF2600"/>
                </a:solidFill>
              </a:defRPr>
            </a:lvl1pPr>
          </a:lstStyle>
          <a:p>
            <a:pPr/>
            <a:r>
              <a:t>ESPLICABILITA’: IL PROBLEMA DELLA BLACK BOX</a:t>
            </a:r>
          </a:p>
        </p:txBody>
      </p:sp>
      <p:sp>
        <p:nvSpPr>
          <p:cNvPr id="256" name="Il sistema aveva avuto un addestramento con immagini radiografiche da diversi siti che presentavano lettere R o L diverse nei vari ospedali…"/>
          <p:cNvSpPr txBox="1"/>
          <p:nvPr/>
        </p:nvSpPr>
        <p:spPr>
          <a:xfrm>
            <a:off x="202961" y="3975748"/>
            <a:ext cx="17882078" cy="1255098"/>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p>
            <a:pPr algn="just" defTabSz="685800">
              <a:defRPr>
                <a:solidFill>
                  <a:srgbClr val="005493"/>
                </a:solidFill>
              </a:defRPr>
            </a:pPr>
            <a:r>
              <a:t>Il sistema aveva avuto un addestramento con immagini radiografiche da diversi siti che presentavano lettere R o L diverse nei vari ospedali</a:t>
            </a:r>
          </a:p>
          <a:p>
            <a:pPr algn="just" defTabSz="685800">
              <a:defRPr>
                <a:solidFill>
                  <a:srgbClr val="FF2600"/>
                </a:solidFill>
              </a:defRPr>
            </a:pPr>
            <a:r>
              <a:t>Il sistema ha correlato una particolare forma della lettera con la possibilità di avere il covid non basandosi più sulla immagine radiografica ma sulla posizione e morfologia della lettera</a:t>
            </a:r>
          </a:p>
          <a:p>
            <a:pPr algn="just" defTabSz="685800">
              <a:defRPr>
                <a:solidFill>
                  <a:srgbClr val="005493"/>
                </a:solidFill>
              </a:defRPr>
            </a:pPr>
            <a:r>
              <a:t>Questo è il tipico problema del black box</a:t>
            </a:r>
          </a:p>
          <a:p>
            <a:pPr algn="just" defTabSz="685800">
              <a:defRPr>
                <a:solidFill>
                  <a:srgbClr val="005493"/>
                </a:solidFill>
              </a:defRPr>
            </a:pPr>
            <a:r>
              <a:t>La soluzione è stata mostrare delle mappe che riporta quale parte dell’immagine il sistema utilizza per la diagnosi</a:t>
            </a:r>
          </a:p>
        </p:txBody>
      </p:sp>
      <p:pic>
        <p:nvPicPr>
          <p:cNvPr id="257" name="Schermata 2022-10-03 alle 14.59.02.png" descr="Schermata 2022-10-03 alle 14.59.02.png"/>
          <p:cNvPicPr>
            <a:picLocks noChangeAspect="1"/>
          </p:cNvPicPr>
          <p:nvPr/>
        </p:nvPicPr>
        <p:blipFill>
          <a:blip r:embed="rId2">
            <a:extLst/>
          </a:blip>
          <a:stretch>
            <a:fillRect/>
          </a:stretch>
        </p:blipFill>
        <p:spPr>
          <a:xfrm>
            <a:off x="5253842" y="1427249"/>
            <a:ext cx="8202346" cy="2637387"/>
          </a:xfrm>
          <a:prstGeom prst="rect">
            <a:avLst/>
          </a:prstGeom>
          <a:ln w="12700">
            <a:miter lim="400000"/>
          </a:ln>
        </p:spPr>
      </p:pic>
      <p:pic>
        <p:nvPicPr>
          <p:cNvPr id="258" name="Schermata 2022-10-03 alle 15.04.28.png" descr="Schermata 2022-10-03 alle 15.04.28.png"/>
          <p:cNvPicPr>
            <a:picLocks noChangeAspect="1"/>
          </p:cNvPicPr>
          <p:nvPr/>
        </p:nvPicPr>
        <p:blipFill>
          <a:blip r:embed="rId3">
            <a:extLst/>
          </a:blip>
          <a:srcRect l="0" t="0" r="54021" b="35110"/>
          <a:stretch>
            <a:fillRect/>
          </a:stretch>
        </p:blipFill>
        <p:spPr>
          <a:xfrm>
            <a:off x="6651104" y="5403057"/>
            <a:ext cx="5407693" cy="4376352"/>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oppio clic per modificare"/>
          <p:cNvSpPr txBox="1"/>
          <p:nvPr>
            <p:ph type="title"/>
          </p:nvPr>
        </p:nvSpPr>
        <p:spPr>
          <a:prstGeom prst="rect">
            <a:avLst/>
          </a:prstGeom>
        </p:spPr>
        <p:txBody>
          <a:bodyPr/>
          <a:lstStyle/>
          <a:p>
            <a:pPr/>
          </a:p>
        </p:txBody>
      </p:sp>
      <p:sp>
        <p:nvSpPr>
          <p:cNvPr id="261" name="Doppio clic per modificare"/>
          <p:cNvSpPr txBox="1"/>
          <p:nvPr>
            <p:ph type="body" idx="1"/>
          </p:nvPr>
        </p:nvSpPr>
        <p:spPr>
          <a:prstGeom prst="rect">
            <a:avLst/>
          </a:prstGeom>
        </p:spPr>
        <p:txBody>
          <a:bodyPr/>
          <a:lstStyle/>
          <a:p>
            <a:pPr marL="0" indent="0">
              <a:buSzTx/>
              <a:buNone/>
            </a:pPr>
          </a:p>
        </p:txBody>
      </p:sp>
      <p:pic>
        <p:nvPicPr>
          <p:cNvPr id="262" name="Screenshot 2023-09-08 alle 17.37.51.jpg" descr="Screenshot 2023-09-08 alle 17.37.51.jpg"/>
          <p:cNvPicPr>
            <a:picLocks noChangeAspect="1"/>
          </p:cNvPicPr>
          <p:nvPr/>
        </p:nvPicPr>
        <p:blipFill>
          <a:blip r:embed="rId2">
            <a:extLst/>
          </a:blip>
          <a:stretch>
            <a:fillRect/>
          </a:stretch>
        </p:blipFill>
        <p:spPr>
          <a:xfrm>
            <a:off x="7703605" y="1319439"/>
            <a:ext cx="9817106" cy="3575444"/>
          </a:xfrm>
          <a:prstGeom prst="rect">
            <a:avLst/>
          </a:prstGeom>
          <a:ln w="12700">
            <a:miter lim="400000"/>
          </a:ln>
        </p:spPr>
      </p:pic>
      <p:pic>
        <p:nvPicPr>
          <p:cNvPr id="263" name="Screenshot 2023-09-08 alle 17.32.52.jpg" descr="Screenshot 2023-09-08 alle 17.32.52.jpg"/>
          <p:cNvPicPr>
            <a:picLocks noChangeAspect="1"/>
          </p:cNvPicPr>
          <p:nvPr/>
        </p:nvPicPr>
        <p:blipFill>
          <a:blip r:embed="rId3">
            <a:extLst/>
          </a:blip>
          <a:stretch>
            <a:fillRect/>
          </a:stretch>
        </p:blipFill>
        <p:spPr>
          <a:xfrm>
            <a:off x="963481" y="2809389"/>
            <a:ext cx="6022939" cy="993477"/>
          </a:xfrm>
          <a:prstGeom prst="rect">
            <a:avLst/>
          </a:prstGeom>
          <a:ln w="12700">
            <a:miter lim="400000"/>
          </a:ln>
        </p:spPr>
      </p:pic>
      <p:pic>
        <p:nvPicPr>
          <p:cNvPr id="264" name="Screenshot 2023-09-08 alle 17.32.32.jpg" descr="Screenshot 2023-09-08 alle 17.32.32.jpg"/>
          <p:cNvPicPr>
            <a:picLocks noChangeAspect="1"/>
          </p:cNvPicPr>
          <p:nvPr/>
        </p:nvPicPr>
        <p:blipFill>
          <a:blip r:embed="rId4">
            <a:extLst/>
          </a:blip>
          <a:stretch>
            <a:fillRect/>
          </a:stretch>
        </p:blipFill>
        <p:spPr>
          <a:xfrm>
            <a:off x="584775" y="4337727"/>
            <a:ext cx="7519804" cy="4259338"/>
          </a:xfrm>
          <a:prstGeom prst="rect">
            <a:avLst/>
          </a:prstGeom>
          <a:ln w="12700">
            <a:miter lim="400000"/>
          </a:ln>
        </p:spPr>
      </p:pic>
      <p:pic>
        <p:nvPicPr>
          <p:cNvPr id="265" name="Screenshot 2023-09-08 alle 17.33.15.jpg" descr="Screenshot 2023-09-08 alle 17.33.15.jpg"/>
          <p:cNvPicPr>
            <a:picLocks noChangeAspect="1"/>
          </p:cNvPicPr>
          <p:nvPr/>
        </p:nvPicPr>
        <p:blipFill>
          <a:blip r:embed="rId5">
            <a:extLst/>
          </a:blip>
          <a:stretch>
            <a:fillRect/>
          </a:stretch>
        </p:blipFill>
        <p:spPr>
          <a:xfrm>
            <a:off x="8891058" y="5200911"/>
            <a:ext cx="7442201" cy="3835403"/>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Explicability: performance dei software prima di tutto"/>
          <p:cNvSpPr txBox="1"/>
          <p:nvPr>
            <p:ph type="title"/>
          </p:nvPr>
        </p:nvSpPr>
        <p:spPr>
          <a:xfrm>
            <a:off x="227489" y="1157712"/>
            <a:ext cx="17620750" cy="1988346"/>
          </a:xfrm>
          <a:prstGeom prst="rect">
            <a:avLst/>
          </a:prstGeom>
        </p:spPr>
        <p:txBody>
          <a:bodyPr/>
          <a:lstStyle>
            <a:lvl1pPr algn="ctr">
              <a:defRPr>
                <a:solidFill>
                  <a:srgbClr val="FF2600"/>
                </a:solidFill>
              </a:defRPr>
            </a:lvl1pPr>
          </a:lstStyle>
          <a:p>
            <a:pPr/>
            <a:r>
              <a:t>Explicability: performance dei software prima di tutto</a:t>
            </a:r>
          </a:p>
        </p:txBody>
      </p:sp>
      <p:sp>
        <p:nvSpPr>
          <p:cNvPr id="268" name="Doppio clic per modificare"/>
          <p:cNvSpPr txBox="1"/>
          <p:nvPr>
            <p:ph type="body" idx="1"/>
          </p:nvPr>
        </p:nvSpPr>
        <p:spPr>
          <a:prstGeom prst="rect">
            <a:avLst/>
          </a:prstGeom>
        </p:spPr>
        <p:txBody>
          <a:bodyPr/>
          <a:lstStyle/>
          <a:p>
            <a:pPr/>
          </a:p>
        </p:txBody>
      </p:sp>
      <p:pic>
        <p:nvPicPr>
          <p:cNvPr id="269" name="Screenshot 2024-10-10 alle 14.35.59.png" descr="Screenshot 2024-10-10 alle 14.35.59.png"/>
          <p:cNvPicPr>
            <a:picLocks noChangeAspect="1"/>
          </p:cNvPicPr>
          <p:nvPr/>
        </p:nvPicPr>
        <p:blipFill>
          <a:blip r:embed="rId2">
            <a:extLst/>
          </a:blip>
          <a:stretch>
            <a:fillRect/>
          </a:stretch>
        </p:blipFill>
        <p:spPr>
          <a:xfrm>
            <a:off x="324067" y="4417813"/>
            <a:ext cx="6234258" cy="3664950"/>
          </a:xfrm>
          <a:prstGeom prst="rect">
            <a:avLst/>
          </a:prstGeom>
          <a:ln w="12700">
            <a:miter lim="400000"/>
          </a:ln>
        </p:spPr>
      </p:pic>
      <p:pic>
        <p:nvPicPr>
          <p:cNvPr id="270" name="Screenshot 2024-10-10 alle 14.36.10.png" descr="Screenshot 2024-10-10 alle 14.36.10.png"/>
          <p:cNvPicPr>
            <a:picLocks noChangeAspect="1"/>
          </p:cNvPicPr>
          <p:nvPr/>
        </p:nvPicPr>
        <p:blipFill>
          <a:blip r:embed="rId3">
            <a:extLst/>
          </a:blip>
          <a:stretch>
            <a:fillRect/>
          </a:stretch>
        </p:blipFill>
        <p:spPr>
          <a:xfrm>
            <a:off x="6444860" y="3715872"/>
            <a:ext cx="11841710" cy="6662079"/>
          </a:xfrm>
          <a:prstGeom prst="rect">
            <a:avLst/>
          </a:prstGeom>
          <a:ln w="12700">
            <a:miter lim="400000"/>
          </a:ln>
        </p:spPr>
      </p:pic>
      <p:sp>
        <p:nvSpPr>
          <p:cNvPr id="271" name="Rettangolo"/>
          <p:cNvSpPr/>
          <p:nvPr/>
        </p:nvSpPr>
        <p:spPr>
          <a:xfrm>
            <a:off x="6491810" y="7684406"/>
            <a:ext cx="11596254" cy="1886746"/>
          </a:xfrm>
          <a:prstGeom prst="rect">
            <a:avLst/>
          </a:prstGeom>
          <a:ln w="101600">
            <a:solidFill>
              <a:srgbClr val="FF2600"/>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Screenshot 2024-10-11 alle 09.25.52.png" descr="Screenshot 2024-10-11 alle 09.25.52.png"/>
          <p:cNvPicPr>
            <a:picLocks noChangeAspect="1"/>
          </p:cNvPicPr>
          <p:nvPr/>
        </p:nvPicPr>
        <p:blipFill>
          <a:blip r:embed="rId2">
            <a:extLst/>
          </a:blip>
          <a:srcRect l="0" t="83526" r="65241" b="0"/>
          <a:stretch>
            <a:fillRect/>
          </a:stretch>
        </p:blipFill>
        <p:spPr>
          <a:xfrm>
            <a:off x="90188" y="6219094"/>
            <a:ext cx="4214061" cy="1369891"/>
          </a:xfrm>
          <a:prstGeom prst="rect">
            <a:avLst/>
          </a:prstGeom>
          <a:ln w="12700">
            <a:miter lim="400000"/>
          </a:ln>
        </p:spPr>
      </p:pic>
      <p:sp>
        <p:nvSpPr>
          <p:cNvPr id="274" name="Doppio clic per modificare"/>
          <p:cNvSpPr txBox="1"/>
          <p:nvPr>
            <p:ph type="title"/>
          </p:nvPr>
        </p:nvSpPr>
        <p:spPr>
          <a:prstGeom prst="rect">
            <a:avLst/>
          </a:prstGeom>
        </p:spPr>
        <p:txBody>
          <a:bodyPr/>
          <a:lstStyle/>
          <a:p>
            <a:pPr/>
          </a:p>
        </p:txBody>
      </p:sp>
      <p:sp>
        <p:nvSpPr>
          <p:cNvPr id="275" name="Doppio clic per modificare"/>
          <p:cNvSpPr txBox="1"/>
          <p:nvPr>
            <p:ph type="body" idx="1"/>
          </p:nvPr>
        </p:nvSpPr>
        <p:spPr>
          <a:prstGeom prst="rect">
            <a:avLst/>
          </a:prstGeom>
        </p:spPr>
        <p:txBody>
          <a:bodyPr/>
          <a:lstStyle/>
          <a:p>
            <a:pPr/>
          </a:p>
        </p:txBody>
      </p:sp>
      <p:pic>
        <p:nvPicPr>
          <p:cNvPr id="276" name="Screenshot 2024-10-11 alle 09.25.52.png" descr="Screenshot 2024-10-11 alle 09.25.52.png"/>
          <p:cNvPicPr>
            <a:picLocks noChangeAspect="1"/>
          </p:cNvPicPr>
          <p:nvPr/>
        </p:nvPicPr>
        <p:blipFill>
          <a:blip r:embed="rId2">
            <a:extLst/>
          </a:blip>
          <a:stretch>
            <a:fillRect/>
          </a:stretch>
        </p:blipFill>
        <p:spPr>
          <a:xfrm>
            <a:off x="87596" y="177916"/>
            <a:ext cx="6631309" cy="4548518"/>
          </a:xfrm>
          <a:prstGeom prst="rect">
            <a:avLst/>
          </a:prstGeom>
          <a:ln w="12700">
            <a:miter lim="400000"/>
          </a:ln>
        </p:spPr>
      </p:pic>
      <p:pic>
        <p:nvPicPr>
          <p:cNvPr id="277" name="Screenshot 2024-10-10 alle 14.38.19.png" descr="Screenshot 2024-10-10 alle 14.38.19.png"/>
          <p:cNvPicPr>
            <a:picLocks noChangeAspect="1"/>
          </p:cNvPicPr>
          <p:nvPr/>
        </p:nvPicPr>
        <p:blipFill>
          <a:blip r:embed="rId3">
            <a:extLst/>
          </a:blip>
          <a:stretch>
            <a:fillRect/>
          </a:stretch>
        </p:blipFill>
        <p:spPr>
          <a:xfrm>
            <a:off x="7175678" y="310774"/>
            <a:ext cx="9313225" cy="4282803"/>
          </a:xfrm>
          <a:prstGeom prst="rect">
            <a:avLst/>
          </a:prstGeom>
          <a:ln w="12700">
            <a:miter lim="400000"/>
          </a:ln>
        </p:spPr>
      </p:pic>
      <p:pic>
        <p:nvPicPr>
          <p:cNvPr id="278" name="Screenshot 2024-10-11 alle 09.29.31.png" descr="Screenshot 2024-10-11 alle 09.29.31.png"/>
          <p:cNvPicPr>
            <a:picLocks noChangeAspect="1"/>
          </p:cNvPicPr>
          <p:nvPr/>
        </p:nvPicPr>
        <p:blipFill>
          <a:blip r:embed="rId4">
            <a:extLst/>
          </a:blip>
          <a:stretch>
            <a:fillRect/>
          </a:stretch>
        </p:blipFill>
        <p:spPr>
          <a:xfrm>
            <a:off x="5772709" y="4943426"/>
            <a:ext cx="10887132" cy="4469455"/>
          </a:xfrm>
          <a:prstGeom prst="rect">
            <a:avLst/>
          </a:prstGeom>
          <a:ln w="12700">
            <a:miter lim="400000"/>
          </a:ln>
        </p:spPr>
      </p:pic>
      <p:sp>
        <p:nvSpPr>
          <p:cNvPr id="279" name="Quadrato"/>
          <p:cNvSpPr/>
          <p:nvPr/>
        </p:nvSpPr>
        <p:spPr>
          <a:xfrm>
            <a:off x="12854537" y="7169001"/>
            <a:ext cx="1897903" cy="1886746"/>
          </a:xfrm>
          <a:prstGeom prst="rect">
            <a:avLst/>
          </a:prstGeom>
          <a:ln w="101600">
            <a:solidFill>
              <a:srgbClr val="FF2600"/>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80" name="Rettangolo"/>
          <p:cNvSpPr/>
          <p:nvPr/>
        </p:nvSpPr>
        <p:spPr>
          <a:xfrm>
            <a:off x="198064" y="6269894"/>
            <a:ext cx="3998268" cy="1066899"/>
          </a:xfrm>
          <a:prstGeom prst="rect">
            <a:avLst/>
          </a:prstGeom>
          <a:ln w="101600">
            <a:solidFill>
              <a:srgbClr val="FF2600"/>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Doppio clic per modificare"/>
          <p:cNvSpPr txBox="1"/>
          <p:nvPr>
            <p:ph type="title"/>
          </p:nvPr>
        </p:nvSpPr>
        <p:spPr>
          <a:prstGeom prst="rect">
            <a:avLst/>
          </a:prstGeom>
        </p:spPr>
        <p:txBody>
          <a:bodyPr/>
          <a:lstStyle/>
          <a:p>
            <a:pPr/>
          </a:p>
        </p:txBody>
      </p:sp>
      <p:sp>
        <p:nvSpPr>
          <p:cNvPr id="283" name="Doppio clic per modificare"/>
          <p:cNvSpPr txBox="1"/>
          <p:nvPr>
            <p:ph type="body" idx="1"/>
          </p:nvPr>
        </p:nvSpPr>
        <p:spPr>
          <a:prstGeom prst="rect">
            <a:avLst/>
          </a:prstGeom>
        </p:spPr>
        <p:txBody>
          <a:bodyPr/>
          <a:lstStyle/>
          <a:p>
            <a:pPr marL="0" indent="0">
              <a:buSzTx/>
              <a:buNone/>
            </a:pPr>
          </a:p>
        </p:txBody>
      </p:sp>
      <p:sp>
        <p:nvSpPr>
          <p:cNvPr id="284" name="RADIOMICS: TEXTURE PARAMETERS"/>
          <p:cNvSpPr txBox="1"/>
          <p:nvPr/>
        </p:nvSpPr>
        <p:spPr>
          <a:xfrm>
            <a:off x="5778979" y="4380607"/>
            <a:ext cx="5518379" cy="800091"/>
          </a:xfrm>
          <a:prstGeom prst="rect">
            <a:avLst/>
          </a:prstGeom>
          <a:ln w="12700">
            <a:miter lim="400000"/>
          </a:ln>
          <a:extLst>
            <a:ext uri="{C572A759-6A51-4108-AA02-DFA0A04FC94B}">
              <ma14:wrappingTextBoxFlag xmlns:ma14="http://schemas.microsoft.com/office/mac/drawingml/2011/main" val="1"/>
            </a:ext>
          </a:extLst>
        </p:spPr>
        <p:txBody>
          <a:bodyPr wrap="none" lIns="68574" tIns="68574" rIns="68574" bIns="68574">
            <a:spAutoFit/>
          </a:bodyPr>
          <a:lstStyle>
            <a:lvl1pPr defTabSz="685800">
              <a:lnSpc>
                <a:spcPts val="5400"/>
              </a:lnSpc>
              <a:spcBef>
                <a:spcPts val="1800"/>
              </a:spcBef>
              <a:defRPr b="1" sz="3600">
                <a:solidFill>
                  <a:srgbClr val="FF2600"/>
                </a:solidFill>
              </a:defRPr>
            </a:lvl1pPr>
          </a:lstStyle>
          <a:p>
            <a:pPr/>
            <a:r>
              <a:t>PRINCIPALI APPLICAZIONI AI</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Doppio clic per modificare"/>
          <p:cNvSpPr txBox="1"/>
          <p:nvPr>
            <p:ph type="title"/>
          </p:nvPr>
        </p:nvSpPr>
        <p:spPr>
          <a:prstGeom prst="rect">
            <a:avLst/>
          </a:prstGeom>
        </p:spPr>
        <p:txBody>
          <a:bodyPr/>
          <a:lstStyle/>
          <a:p>
            <a:pPr/>
          </a:p>
        </p:txBody>
      </p:sp>
      <p:sp>
        <p:nvSpPr>
          <p:cNvPr id="287" name="Doppio clic per modificare"/>
          <p:cNvSpPr txBox="1"/>
          <p:nvPr>
            <p:ph type="body" idx="1"/>
          </p:nvPr>
        </p:nvSpPr>
        <p:spPr>
          <a:prstGeom prst="rect">
            <a:avLst/>
          </a:prstGeom>
        </p:spPr>
        <p:txBody>
          <a:bodyPr/>
          <a:lstStyle/>
          <a:p>
            <a:pPr marL="0" indent="0">
              <a:buSzTx/>
              <a:buNone/>
            </a:pPr>
          </a:p>
        </p:txBody>
      </p:sp>
      <p:sp>
        <p:nvSpPr>
          <p:cNvPr id="288" name="ARTIFICIAL INTELLIGENT: APPLICATION FIELDS"/>
          <p:cNvSpPr txBox="1"/>
          <p:nvPr/>
        </p:nvSpPr>
        <p:spPr>
          <a:xfrm>
            <a:off x="7171004" y="2418434"/>
            <a:ext cx="3522895" cy="438185"/>
          </a:xfrm>
          <a:prstGeom prst="rect">
            <a:avLst/>
          </a:prstGeom>
          <a:ln w="12700">
            <a:miter lim="400000"/>
          </a:ln>
          <a:extLst>
            <a:ext uri="{C572A759-6A51-4108-AA02-DFA0A04FC94B}">
              <ma14:wrappingTextBoxFlag xmlns:ma14="http://schemas.microsoft.com/office/mac/drawingml/2011/main" val="1"/>
            </a:ext>
          </a:extLst>
        </p:spPr>
        <p:txBody>
          <a:bodyPr wrap="none" lIns="68576" tIns="68576" rIns="68576" bIns="68576">
            <a:spAutoFit/>
          </a:bodyPr>
          <a:lstStyle>
            <a:lvl1pPr defTabSz="685800">
              <a:spcBef>
                <a:spcPts val="1700"/>
              </a:spcBef>
              <a:defRPr b="1" sz="2400">
                <a:solidFill>
                  <a:srgbClr val="FF2600"/>
                </a:solidFill>
              </a:defRPr>
            </a:lvl1pPr>
          </a:lstStyle>
          <a:p>
            <a:pPr/>
            <a:r>
              <a:t>INTELLIGENZA ARTIFICIALE</a:t>
            </a:r>
          </a:p>
        </p:txBody>
      </p:sp>
      <p:sp>
        <p:nvSpPr>
          <p:cNvPr id="289" name="APPLICAZIONI INTERPRETATIVE"/>
          <p:cNvSpPr txBox="1"/>
          <p:nvPr/>
        </p:nvSpPr>
        <p:spPr>
          <a:xfrm>
            <a:off x="2873664" y="7164915"/>
            <a:ext cx="4228672" cy="408187"/>
          </a:xfrm>
          <a:prstGeom prst="rect">
            <a:avLst/>
          </a:prstGeom>
          <a:ln w="12700">
            <a:miter lim="400000"/>
          </a:ln>
          <a:extLst>
            <a:ext uri="{C572A759-6A51-4108-AA02-DFA0A04FC94B}">
              <ma14:wrappingTextBoxFlag xmlns:ma14="http://schemas.microsoft.com/office/mac/drawingml/2011/main" val="1"/>
            </a:ext>
          </a:extLst>
        </p:spPr>
        <p:txBody>
          <a:bodyPr lIns="53577" tIns="53577" rIns="53577" bIns="53577" anchor="ctr">
            <a:spAutoFit/>
          </a:bodyPr>
          <a:lstStyle>
            <a:lvl1pPr algn="ctr" defTabSz="685800">
              <a:spcBef>
                <a:spcPts val="1700"/>
              </a:spcBef>
              <a:defRPr b="1" sz="2400" u="sng">
                <a:solidFill>
                  <a:srgbClr val="FF2600"/>
                </a:solidFill>
              </a:defRPr>
            </a:lvl1pPr>
          </a:lstStyle>
          <a:p>
            <a:pPr/>
            <a:r>
              <a:t>APPLICAZIONI INTERPRETATIVE</a:t>
            </a:r>
          </a:p>
        </p:txBody>
      </p:sp>
      <p:sp>
        <p:nvSpPr>
          <p:cNvPr id="290" name="ARTIFICIAL INTELLIGENT: APPLICATION FIELDS"/>
          <p:cNvSpPr txBox="1"/>
          <p:nvPr/>
        </p:nvSpPr>
        <p:spPr>
          <a:xfrm>
            <a:off x="12064655" y="6930642"/>
            <a:ext cx="3349681" cy="806484"/>
          </a:xfrm>
          <a:prstGeom prst="rect">
            <a:avLst/>
          </a:prstGeom>
          <a:ln w="12700">
            <a:miter lim="400000"/>
          </a:ln>
          <a:extLst>
            <a:ext uri="{C572A759-6A51-4108-AA02-DFA0A04FC94B}">
              <ma14:wrappingTextBoxFlag xmlns:ma14="http://schemas.microsoft.com/office/mac/drawingml/2011/main" val="1"/>
            </a:ext>
          </a:extLst>
        </p:spPr>
        <p:txBody>
          <a:bodyPr lIns="68576" tIns="68576" rIns="68576" bIns="68576">
            <a:spAutoFit/>
          </a:bodyPr>
          <a:lstStyle>
            <a:lvl1pPr defTabSz="685800">
              <a:spcBef>
                <a:spcPts val="1800"/>
              </a:spcBef>
              <a:defRPr b="1" sz="2400">
                <a:solidFill>
                  <a:srgbClr val="FF2600"/>
                </a:solidFill>
              </a:defRPr>
            </a:lvl1pPr>
          </a:lstStyle>
          <a:p>
            <a:pPr/>
            <a:r>
              <a:t>APPLICAZIONI NON INTERPRETATIVE</a:t>
            </a:r>
          </a:p>
        </p:txBody>
      </p:sp>
      <p:sp>
        <p:nvSpPr>
          <p:cNvPr id="291" name="Linea"/>
          <p:cNvSpPr/>
          <p:nvPr/>
        </p:nvSpPr>
        <p:spPr>
          <a:xfrm flipH="1">
            <a:off x="4778623" y="3272796"/>
            <a:ext cx="3344145" cy="2946080"/>
          </a:xfrm>
          <a:prstGeom prst="line">
            <a:avLst/>
          </a:prstGeom>
          <a:ln w="114300">
            <a:solidFill>
              <a:srgbClr val="FF2600"/>
            </a:solidFill>
            <a:miter lim="400000"/>
            <a:tailEnd type="triangle"/>
          </a:ln>
        </p:spPr>
        <p:txBody>
          <a:bodyPr lIns="45718" tIns="45718" rIns="45718" bIns="45718"/>
          <a:lstStyle/>
          <a:p>
            <a:pPr/>
          </a:p>
        </p:txBody>
      </p:sp>
      <p:sp>
        <p:nvSpPr>
          <p:cNvPr id="292" name="Linea"/>
          <p:cNvSpPr/>
          <p:nvPr/>
        </p:nvSpPr>
        <p:spPr>
          <a:xfrm>
            <a:off x="10692554" y="3110130"/>
            <a:ext cx="1848200" cy="3255939"/>
          </a:xfrm>
          <a:prstGeom prst="line">
            <a:avLst/>
          </a:prstGeom>
          <a:ln w="114300">
            <a:solidFill>
              <a:srgbClr val="FF2600"/>
            </a:solidFill>
            <a:miter lim="400000"/>
            <a:tailEnd type="triangle"/>
          </a:ln>
        </p:spPr>
        <p:txBody>
          <a:bodyPr lIns="45718" tIns="45718" rIns="45718" bIns="45718"/>
          <a:lstStyle/>
          <a:p>
            <a:pPr/>
          </a:p>
        </p:txBody>
      </p:sp>
      <p:sp>
        <p:nvSpPr>
          <p:cNvPr id="293" name="Linea"/>
          <p:cNvSpPr/>
          <p:nvPr/>
        </p:nvSpPr>
        <p:spPr>
          <a:xfrm flipH="1">
            <a:off x="7326724" y="7124625"/>
            <a:ext cx="4244080" cy="2"/>
          </a:xfrm>
          <a:prstGeom prst="line">
            <a:avLst/>
          </a:prstGeom>
          <a:ln w="114300">
            <a:solidFill>
              <a:srgbClr val="0433FF"/>
            </a:solidFill>
            <a:miter lim="400000"/>
            <a:tailEnd type="triangle"/>
          </a:ln>
        </p:spPr>
        <p:txBody>
          <a:bodyPr lIns="45718" tIns="45718" rIns="45718" bIns="45718"/>
          <a:lstStyle/>
          <a:p>
            <a:pPr/>
          </a:p>
        </p:txBody>
      </p:sp>
      <p:sp>
        <p:nvSpPr>
          <p:cNvPr id="294" name="Linea"/>
          <p:cNvSpPr/>
          <p:nvPr/>
        </p:nvSpPr>
        <p:spPr>
          <a:xfrm>
            <a:off x="7326724" y="7647585"/>
            <a:ext cx="4244080" cy="1"/>
          </a:xfrm>
          <a:prstGeom prst="line">
            <a:avLst/>
          </a:prstGeom>
          <a:ln w="114300">
            <a:solidFill>
              <a:srgbClr val="0433FF"/>
            </a:solidFill>
            <a:miter lim="400000"/>
            <a:tailEnd type="triangle"/>
          </a:ln>
        </p:spPr>
        <p:txBody>
          <a:bodyPr lIns="45718" tIns="45718" rIns="45718" bIns="45718"/>
          <a:lstStyle/>
          <a:p>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Doppio clic per modificare"/>
          <p:cNvSpPr txBox="1"/>
          <p:nvPr>
            <p:ph type="title"/>
          </p:nvPr>
        </p:nvSpPr>
        <p:spPr>
          <a:prstGeom prst="rect">
            <a:avLst/>
          </a:prstGeom>
        </p:spPr>
        <p:txBody>
          <a:bodyPr/>
          <a:lstStyle/>
          <a:p>
            <a:pPr/>
          </a:p>
        </p:txBody>
      </p:sp>
      <p:sp>
        <p:nvSpPr>
          <p:cNvPr id="297" name="Doppio clic per modificare"/>
          <p:cNvSpPr txBox="1"/>
          <p:nvPr>
            <p:ph type="body" idx="1"/>
          </p:nvPr>
        </p:nvSpPr>
        <p:spPr>
          <a:prstGeom prst="rect">
            <a:avLst/>
          </a:prstGeom>
        </p:spPr>
        <p:txBody>
          <a:bodyPr/>
          <a:lstStyle/>
          <a:p>
            <a:pPr marL="0" indent="0">
              <a:buSzTx/>
              <a:buNone/>
            </a:pPr>
          </a:p>
        </p:txBody>
      </p:sp>
      <p:pic>
        <p:nvPicPr>
          <p:cNvPr id="298" name="Schermata 2021-11-02 alle 16.16.34.jpg" descr="Schermata 2021-11-02 alle 16.16.34.jpg"/>
          <p:cNvPicPr>
            <a:picLocks noChangeAspect="1"/>
          </p:cNvPicPr>
          <p:nvPr/>
        </p:nvPicPr>
        <p:blipFill>
          <a:blip r:embed="rId2">
            <a:extLst/>
          </a:blip>
          <a:srcRect l="0" t="7179" r="0" b="0"/>
          <a:stretch>
            <a:fillRect/>
          </a:stretch>
        </p:blipFill>
        <p:spPr>
          <a:xfrm>
            <a:off x="10872143" y="990141"/>
            <a:ext cx="4445103" cy="2418485"/>
          </a:xfrm>
          <a:prstGeom prst="rect">
            <a:avLst/>
          </a:prstGeom>
          <a:ln w="12700">
            <a:miter lim="400000"/>
          </a:ln>
        </p:spPr>
      </p:pic>
      <p:pic>
        <p:nvPicPr>
          <p:cNvPr id="299" name="Schermata 2021-11-02 alle 16.16.46.jpg" descr="Schermata 2021-11-02 alle 16.16.46.jpg"/>
          <p:cNvPicPr>
            <a:picLocks noChangeAspect="1"/>
          </p:cNvPicPr>
          <p:nvPr/>
        </p:nvPicPr>
        <p:blipFill>
          <a:blip r:embed="rId3">
            <a:extLst/>
          </a:blip>
          <a:srcRect l="7968" t="3099" r="138" b="0"/>
          <a:stretch>
            <a:fillRect/>
          </a:stretch>
        </p:blipFill>
        <p:spPr>
          <a:xfrm>
            <a:off x="2370254" y="3088309"/>
            <a:ext cx="12776300" cy="7086656"/>
          </a:xfrm>
          <a:prstGeom prst="rect">
            <a:avLst/>
          </a:prstGeom>
          <a:ln w="12700">
            <a:miter lim="400000"/>
          </a:ln>
        </p:spPr>
      </p:pic>
      <p:sp>
        <p:nvSpPr>
          <p:cNvPr id="300" name="Accademic Radiology, 2020"/>
          <p:cNvSpPr txBox="1"/>
          <p:nvPr/>
        </p:nvSpPr>
        <p:spPr>
          <a:xfrm>
            <a:off x="5104206" y="992287"/>
            <a:ext cx="3258192" cy="401089"/>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lvl1pPr algn="ctr" defTabSz="1828754">
              <a:defRPr b="1" sz="2200">
                <a:solidFill>
                  <a:srgbClr val="FF2600"/>
                </a:solidFill>
              </a:defRPr>
            </a:lvl1pPr>
          </a:lstStyle>
          <a:p>
            <a:pPr/>
            <a:r>
              <a:t>Accademic Radiology, 2020</a:t>
            </a:r>
          </a:p>
        </p:txBody>
      </p:sp>
      <p:sp>
        <p:nvSpPr>
          <p:cNvPr id="301" name="RADIOMICS: TEXTURE PARAMETERS CORRELATION WITH BIG DATA AND GENOMICS"/>
          <p:cNvSpPr txBox="1"/>
          <p:nvPr/>
        </p:nvSpPr>
        <p:spPr>
          <a:xfrm>
            <a:off x="3485639" y="216470"/>
            <a:ext cx="13397503" cy="749291"/>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defTabSz="685800">
              <a:lnSpc>
                <a:spcPts val="4900"/>
              </a:lnSpc>
              <a:spcBef>
                <a:spcPts val="1800"/>
              </a:spcBef>
              <a:defRPr b="1" sz="3600">
                <a:solidFill>
                  <a:srgbClr val="FF2600"/>
                </a:solidFill>
              </a:defRPr>
            </a:lvl1pPr>
          </a:lstStyle>
          <a:p>
            <a:pPr/>
            <a:r>
              <a:t>APPLICAZIONI NON INTERPRETATIVE DELL’AI</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Doppio clic per modificare"/>
          <p:cNvSpPr txBox="1"/>
          <p:nvPr>
            <p:ph type="title"/>
          </p:nvPr>
        </p:nvSpPr>
        <p:spPr>
          <a:prstGeom prst="rect">
            <a:avLst/>
          </a:prstGeom>
        </p:spPr>
        <p:txBody>
          <a:bodyPr/>
          <a:lstStyle/>
          <a:p>
            <a:pPr/>
          </a:p>
        </p:txBody>
      </p:sp>
      <p:sp>
        <p:nvSpPr>
          <p:cNvPr id="304" name="Doppio clic per modificare"/>
          <p:cNvSpPr txBox="1"/>
          <p:nvPr>
            <p:ph type="body" idx="1"/>
          </p:nvPr>
        </p:nvSpPr>
        <p:spPr>
          <a:prstGeom prst="rect">
            <a:avLst/>
          </a:prstGeom>
        </p:spPr>
        <p:txBody>
          <a:bodyPr/>
          <a:lstStyle/>
          <a:p>
            <a:pPr marL="0" indent="0">
              <a:buSzTx/>
              <a:buNone/>
            </a:pPr>
          </a:p>
        </p:txBody>
      </p:sp>
      <p:sp>
        <p:nvSpPr>
          <p:cNvPr id="305" name="Imaging production and quality control"/>
          <p:cNvSpPr txBox="1"/>
          <p:nvPr/>
        </p:nvSpPr>
        <p:spPr>
          <a:xfrm>
            <a:off x="986607" y="70823"/>
            <a:ext cx="12391760" cy="557953"/>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lvl1pPr algn="ctr" defTabSz="1828754">
              <a:lnSpc>
                <a:spcPct val="80000"/>
              </a:lnSpc>
              <a:defRPr b="1" spc="-68" sz="3400">
                <a:solidFill>
                  <a:srgbClr val="EE220C"/>
                </a:solidFill>
              </a:defRPr>
            </a:lvl1pPr>
          </a:lstStyle>
          <a:p>
            <a:pPr/>
            <a:r>
              <a:t>Ottimazione protocolli, tempo di esecuzione, dose e risoluzione spaziale</a:t>
            </a:r>
          </a:p>
        </p:txBody>
      </p:sp>
      <p:sp>
        <p:nvSpPr>
          <p:cNvPr id="306" name="Noise Reduction…"/>
          <p:cNvSpPr txBox="1"/>
          <p:nvPr/>
        </p:nvSpPr>
        <p:spPr>
          <a:xfrm>
            <a:off x="6927174" y="5171387"/>
            <a:ext cx="11278115" cy="4050453"/>
          </a:xfrm>
          <a:prstGeom prst="rect">
            <a:avLst/>
          </a:prstGeom>
          <a:ln w="12700">
            <a:miter lim="400000"/>
          </a:ln>
          <a:extLst>
            <a:ext uri="{C572A759-6A51-4108-AA02-DFA0A04FC94B}">
              <ma14:wrappingTextBoxFlag xmlns:ma14="http://schemas.microsoft.com/office/mac/drawingml/2011/main" val="1"/>
            </a:ext>
          </a:extLst>
        </p:spPr>
        <p:txBody>
          <a:bodyPr lIns="53575" tIns="53575" rIns="53575" bIns="53575" anchor="ctr">
            <a:spAutoFit/>
          </a:bodyPr>
          <a:lstStyle/>
          <a:p>
            <a:pPr marL="431800" indent="-431800" defTabSz="482202">
              <a:spcBef>
                <a:spcPts val="1200"/>
              </a:spcBef>
              <a:buSzPct val="123000"/>
              <a:buChar char="•"/>
              <a:defRPr sz="3400">
                <a:solidFill>
                  <a:srgbClr val="004D80"/>
                </a:solidFill>
              </a:defRPr>
            </a:pPr>
            <a:r>
              <a:t>Noise Reduction </a:t>
            </a:r>
          </a:p>
          <a:p>
            <a:pPr marL="431800" indent="-431800" defTabSz="482202">
              <a:spcBef>
                <a:spcPts val="1200"/>
              </a:spcBef>
              <a:buSzPct val="123000"/>
              <a:buChar char="•"/>
              <a:defRPr sz="3400">
                <a:solidFill>
                  <a:srgbClr val="004D80"/>
                </a:solidFill>
              </a:defRPr>
            </a:pPr>
            <a:r>
              <a:t>Reduction of Radiation, Contrast Dose, and Scanning Time </a:t>
            </a:r>
          </a:p>
          <a:p>
            <a:pPr marL="431800" indent="-431800" defTabSz="482202">
              <a:spcBef>
                <a:spcPts val="1200"/>
              </a:spcBef>
              <a:buSzPct val="123000"/>
              <a:buChar char="•"/>
              <a:defRPr sz="3400">
                <a:solidFill>
                  <a:srgbClr val="004D80"/>
                </a:solidFill>
              </a:defRPr>
            </a:pPr>
            <a:r>
              <a:t>Increasing MR Image Quality and Decreasing Scan Time </a:t>
            </a:r>
          </a:p>
          <a:p>
            <a:pPr marL="431800" indent="-431800" defTabSz="482202">
              <a:spcBef>
                <a:spcPts val="1200"/>
              </a:spcBef>
              <a:buSzPct val="123000"/>
              <a:buChar char="•"/>
              <a:defRPr sz="3400">
                <a:solidFill>
                  <a:srgbClr val="004D80"/>
                </a:solidFill>
              </a:defRPr>
            </a:pPr>
            <a:r>
              <a:t>Increasing MR Image Quality and Decreasing Scan Time </a:t>
            </a:r>
          </a:p>
          <a:p>
            <a:pPr marL="431800" indent="-431800" defTabSz="482202">
              <a:spcBef>
                <a:spcPts val="1200"/>
              </a:spcBef>
              <a:buSzPct val="123000"/>
              <a:buChar char="•"/>
              <a:defRPr sz="3400">
                <a:solidFill>
                  <a:srgbClr val="004D80"/>
                </a:solidFill>
              </a:defRPr>
            </a:pPr>
            <a:r>
              <a:t>Automated Assessment of Image Quality </a:t>
            </a:r>
          </a:p>
          <a:p>
            <a:pPr marL="431800" indent="-431800" defTabSz="482202">
              <a:spcBef>
                <a:spcPts val="1200"/>
              </a:spcBef>
              <a:buSzPct val="123000"/>
              <a:buChar char="•"/>
              <a:defRPr sz="3400">
                <a:solidFill>
                  <a:srgbClr val="004D80"/>
                </a:solidFill>
              </a:defRPr>
            </a:pPr>
            <a:r>
              <a:t>Hanging Protocols </a:t>
            </a:r>
          </a:p>
        </p:txBody>
      </p:sp>
      <p:pic>
        <p:nvPicPr>
          <p:cNvPr id="307" name="Screenshot 2025-08-16 alle 18.41.03.png" descr="Screenshot 2025-08-16 alle 18.41.03.png"/>
          <p:cNvPicPr>
            <a:picLocks noChangeAspect="1"/>
          </p:cNvPicPr>
          <p:nvPr/>
        </p:nvPicPr>
        <p:blipFill>
          <a:blip r:embed="rId2">
            <a:extLst/>
          </a:blip>
          <a:stretch>
            <a:fillRect/>
          </a:stretch>
        </p:blipFill>
        <p:spPr>
          <a:xfrm>
            <a:off x="6693461" y="887919"/>
            <a:ext cx="8260964" cy="3128513"/>
          </a:xfrm>
          <a:prstGeom prst="rect">
            <a:avLst/>
          </a:prstGeom>
          <a:ln w="12700">
            <a:miter lim="400000"/>
          </a:ln>
        </p:spPr>
      </p:pic>
      <p:pic>
        <p:nvPicPr>
          <p:cNvPr id="308" name="Screenshot 2025-08-16 alle 18.41.12.png" descr="Screenshot 2025-08-16 alle 18.41.12.png"/>
          <p:cNvPicPr>
            <a:picLocks noChangeAspect="1"/>
          </p:cNvPicPr>
          <p:nvPr/>
        </p:nvPicPr>
        <p:blipFill>
          <a:blip r:embed="rId3">
            <a:extLst/>
          </a:blip>
          <a:stretch>
            <a:fillRect/>
          </a:stretch>
        </p:blipFill>
        <p:spPr>
          <a:xfrm>
            <a:off x="-41328" y="2650984"/>
            <a:ext cx="6429842" cy="2042958"/>
          </a:xfrm>
          <a:prstGeom prst="rect">
            <a:avLst/>
          </a:prstGeom>
          <a:ln w="12700">
            <a:miter lim="400000"/>
          </a:ln>
        </p:spPr>
      </p:pic>
      <p:pic>
        <p:nvPicPr>
          <p:cNvPr id="309" name="Screenshot 2025-08-16 alle 18.41.16.png" descr="Screenshot 2025-08-16 alle 18.41.16.png"/>
          <p:cNvPicPr>
            <a:picLocks noChangeAspect="1"/>
          </p:cNvPicPr>
          <p:nvPr/>
        </p:nvPicPr>
        <p:blipFill>
          <a:blip r:embed="rId4">
            <a:extLst/>
          </a:blip>
          <a:srcRect l="0" t="0" r="9061" b="0"/>
          <a:stretch>
            <a:fillRect/>
          </a:stretch>
        </p:blipFill>
        <p:spPr>
          <a:xfrm>
            <a:off x="61589" y="6847413"/>
            <a:ext cx="6693646" cy="1930038"/>
          </a:xfrm>
          <a:prstGeom prst="rect">
            <a:avLst/>
          </a:prstGeom>
          <a:ln w="12700">
            <a:miter lim="400000"/>
          </a:ln>
        </p:spPr>
      </p:pic>
      <p:pic>
        <p:nvPicPr>
          <p:cNvPr id="310" name="Screenshot 2025-08-16 alle 18.41.21.png" descr="Screenshot 2025-08-16 alle 18.41.21.png"/>
          <p:cNvPicPr>
            <a:picLocks noChangeAspect="1"/>
          </p:cNvPicPr>
          <p:nvPr/>
        </p:nvPicPr>
        <p:blipFill>
          <a:blip r:embed="rId5">
            <a:extLst/>
          </a:blip>
          <a:stretch>
            <a:fillRect/>
          </a:stretch>
        </p:blipFill>
        <p:spPr>
          <a:xfrm>
            <a:off x="127708" y="4566150"/>
            <a:ext cx="6429842" cy="2283924"/>
          </a:xfrm>
          <a:prstGeom prst="rect">
            <a:avLst/>
          </a:prstGeom>
          <a:ln w="12700">
            <a:miter lim="400000"/>
          </a:ln>
        </p:spPr>
      </p:pic>
      <p:pic>
        <p:nvPicPr>
          <p:cNvPr id="311" name="Screenshot 2025-08-16 alle 18.41.25.png" descr="Screenshot 2025-08-16 alle 18.41.25.png"/>
          <p:cNvPicPr>
            <a:picLocks noChangeAspect="1"/>
          </p:cNvPicPr>
          <p:nvPr/>
        </p:nvPicPr>
        <p:blipFill>
          <a:blip r:embed="rId6">
            <a:extLst/>
          </a:blip>
          <a:stretch>
            <a:fillRect/>
          </a:stretch>
        </p:blipFill>
        <p:spPr>
          <a:xfrm>
            <a:off x="341181" y="729767"/>
            <a:ext cx="6002896" cy="2207649"/>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Doppio clic per modificare"/>
          <p:cNvSpPr txBox="1"/>
          <p:nvPr>
            <p:ph type="title"/>
          </p:nvPr>
        </p:nvSpPr>
        <p:spPr>
          <a:prstGeom prst="rect">
            <a:avLst/>
          </a:prstGeom>
        </p:spPr>
        <p:txBody>
          <a:bodyPr/>
          <a:lstStyle/>
          <a:p>
            <a:pPr/>
          </a:p>
        </p:txBody>
      </p:sp>
      <p:sp>
        <p:nvSpPr>
          <p:cNvPr id="314" name="Doppio clic per modificare"/>
          <p:cNvSpPr txBox="1"/>
          <p:nvPr>
            <p:ph type="body" idx="1"/>
          </p:nvPr>
        </p:nvSpPr>
        <p:spPr>
          <a:prstGeom prst="rect">
            <a:avLst/>
          </a:prstGeom>
        </p:spPr>
        <p:txBody>
          <a:bodyPr/>
          <a:lstStyle/>
          <a:p>
            <a:pPr/>
          </a:p>
        </p:txBody>
      </p:sp>
      <p:pic>
        <p:nvPicPr>
          <p:cNvPr id="315" name="Screenshot 2025-08-16 alle 18.44.59.png" descr="Screenshot 2025-08-16 alle 18.44.59.png"/>
          <p:cNvPicPr>
            <a:picLocks noChangeAspect="1"/>
          </p:cNvPicPr>
          <p:nvPr/>
        </p:nvPicPr>
        <p:blipFill>
          <a:blip r:embed="rId2">
            <a:extLst/>
          </a:blip>
          <a:stretch>
            <a:fillRect/>
          </a:stretch>
        </p:blipFill>
        <p:spPr>
          <a:xfrm>
            <a:off x="2077122" y="6066388"/>
            <a:ext cx="6521707" cy="3888530"/>
          </a:xfrm>
          <a:prstGeom prst="rect">
            <a:avLst/>
          </a:prstGeom>
          <a:ln w="12700">
            <a:miter lim="400000"/>
          </a:ln>
        </p:spPr>
      </p:pic>
      <p:pic>
        <p:nvPicPr>
          <p:cNvPr id="316" name="Screenshot 2025-08-16 alle 18.45.13.png" descr="Screenshot 2025-08-16 alle 18.45.13.png"/>
          <p:cNvPicPr>
            <a:picLocks noChangeAspect="1"/>
          </p:cNvPicPr>
          <p:nvPr/>
        </p:nvPicPr>
        <p:blipFill>
          <a:blip r:embed="rId3">
            <a:extLst/>
          </a:blip>
          <a:stretch>
            <a:fillRect/>
          </a:stretch>
        </p:blipFill>
        <p:spPr>
          <a:xfrm>
            <a:off x="9020423" y="6159707"/>
            <a:ext cx="5995494" cy="3964984"/>
          </a:xfrm>
          <a:prstGeom prst="rect">
            <a:avLst/>
          </a:prstGeom>
          <a:ln w="12700">
            <a:miter lim="400000"/>
          </a:ln>
        </p:spPr>
      </p:pic>
      <p:pic>
        <p:nvPicPr>
          <p:cNvPr id="317" name="Screenshot 2025-08-16 alle 18.44.50.png" descr="Screenshot 2025-08-16 alle 18.44.50.png"/>
          <p:cNvPicPr>
            <a:picLocks noChangeAspect="1"/>
          </p:cNvPicPr>
          <p:nvPr/>
        </p:nvPicPr>
        <p:blipFill>
          <a:blip r:embed="rId4">
            <a:extLst/>
          </a:blip>
          <a:stretch>
            <a:fillRect/>
          </a:stretch>
        </p:blipFill>
        <p:spPr>
          <a:xfrm>
            <a:off x="4496809" y="2744114"/>
            <a:ext cx="9082110" cy="3440800"/>
          </a:xfrm>
          <a:prstGeom prst="rect">
            <a:avLst/>
          </a:prstGeom>
          <a:ln w="12700">
            <a:miter lim="400000"/>
          </a:ln>
        </p:spPr>
      </p:pic>
      <p:pic>
        <p:nvPicPr>
          <p:cNvPr id="318" name="Screenshot 2025-08-20 alle 16.11.56.png" descr="Screenshot 2025-08-20 alle 16.11.56.png"/>
          <p:cNvPicPr>
            <a:picLocks noChangeAspect="1"/>
          </p:cNvPicPr>
          <p:nvPr/>
        </p:nvPicPr>
        <p:blipFill>
          <a:blip r:embed="rId5">
            <a:extLst/>
          </a:blip>
          <a:srcRect l="0" t="7968" r="0" b="0"/>
          <a:stretch>
            <a:fillRect/>
          </a:stretch>
        </p:blipFill>
        <p:spPr>
          <a:xfrm>
            <a:off x="52860" y="627741"/>
            <a:ext cx="6007855" cy="3649033"/>
          </a:xfrm>
          <a:prstGeom prst="rect">
            <a:avLst/>
          </a:prstGeom>
          <a:ln w="12700">
            <a:miter lim="400000"/>
          </a:ln>
        </p:spPr>
      </p:pic>
      <p:pic>
        <p:nvPicPr>
          <p:cNvPr id="319" name="Screenshot 2025-08-20 alle 16.14.14.png" descr="Screenshot 2025-08-20 alle 16.14.14.png"/>
          <p:cNvPicPr>
            <a:picLocks noChangeAspect="1"/>
          </p:cNvPicPr>
          <p:nvPr/>
        </p:nvPicPr>
        <p:blipFill>
          <a:blip r:embed="rId6">
            <a:extLst/>
          </a:blip>
          <a:stretch>
            <a:fillRect/>
          </a:stretch>
        </p:blipFill>
        <p:spPr>
          <a:xfrm>
            <a:off x="11390605" y="731775"/>
            <a:ext cx="6521707" cy="3440801"/>
          </a:xfrm>
          <a:prstGeom prst="rect">
            <a:avLst/>
          </a:prstGeom>
          <a:ln w="12700">
            <a:miter lim="400000"/>
          </a:ln>
        </p:spPr>
      </p:pic>
      <p:sp>
        <p:nvSpPr>
          <p:cNvPr id="320" name="Imaging production and quality control"/>
          <p:cNvSpPr txBox="1"/>
          <p:nvPr/>
        </p:nvSpPr>
        <p:spPr>
          <a:xfrm>
            <a:off x="1172" y="35903"/>
            <a:ext cx="14918330" cy="627233"/>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lvl1pPr algn="ctr" defTabSz="1828754">
              <a:lnSpc>
                <a:spcPct val="80000"/>
              </a:lnSpc>
              <a:defRPr b="1" spc="-82" sz="4100">
                <a:solidFill>
                  <a:srgbClr val="EE220C"/>
                </a:solidFill>
              </a:defRPr>
            </a:lvl1pPr>
          </a:lstStyle>
          <a:p>
            <a:pPr/>
            <a:r>
              <a:t>Ottimazione protocolli, tempo di esecuzione, dose e risoluzione spaziale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 name="Screenshot 2022-11-24 alle 16.18.34.png" descr="Screenshot 2022-11-24 alle 16.18.34.png"/>
          <p:cNvPicPr>
            <a:picLocks noChangeAspect="1"/>
          </p:cNvPicPr>
          <p:nvPr/>
        </p:nvPicPr>
        <p:blipFill>
          <a:blip r:embed="rId2">
            <a:extLst/>
          </a:blip>
          <a:stretch>
            <a:fillRect/>
          </a:stretch>
        </p:blipFill>
        <p:spPr>
          <a:xfrm>
            <a:off x="4756930" y="2325790"/>
            <a:ext cx="13069029" cy="6010699"/>
          </a:xfrm>
          <a:prstGeom prst="rect">
            <a:avLst/>
          </a:prstGeom>
          <a:ln w="12700">
            <a:miter lim="400000"/>
          </a:ln>
        </p:spPr>
      </p:pic>
      <p:sp>
        <p:nvSpPr>
          <p:cNvPr id="41" name="Rettangolo"/>
          <p:cNvSpPr/>
          <p:nvPr/>
        </p:nvSpPr>
        <p:spPr>
          <a:xfrm>
            <a:off x="8147435" y="5297589"/>
            <a:ext cx="3354002" cy="3104314"/>
          </a:xfrm>
          <a:prstGeom prst="rect">
            <a:avLst/>
          </a:prstGeom>
          <a:ln w="190500">
            <a:solidFill>
              <a:srgbClr val="FF2600"/>
            </a:solidFill>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42" name="Will AI substitute radiologist?"/>
          <p:cNvSpPr txBox="1"/>
          <p:nvPr/>
        </p:nvSpPr>
        <p:spPr>
          <a:xfrm>
            <a:off x="3361194" y="301298"/>
            <a:ext cx="11565612" cy="647335"/>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defTabSz="1371600">
              <a:defRPr b="1" sz="4000">
                <a:solidFill>
                  <a:srgbClr val="FF2600"/>
                </a:solidFill>
              </a:defRPr>
            </a:lvl1pPr>
          </a:lstStyle>
          <a:p>
            <a:pPr/>
            <a:r>
              <a:t>AI e medicina: digitalizzazione</a:t>
            </a:r>
          </a:p>
        </p:txBody>
      </p:sp>
      <p:grpSp>
        <p:nvGrpSpPr>
          <p:cNvPr id="45" name="IMG_4081.jpeg"/>
          <p:cNvGrpSpPr/>
          <p:nvPr/>
        </p:nvGrpSpPr>
        <p:grpSpPr>
          <a:xfrm>
            <a:off x="217158" y="4671685"/>
            <a:ext cx="6844826" cy="4900214"/>
            <a:chOff x="0" y="0"/>
            <a:chExt cx="6844824" cy="4900212"/>
          </a:xfrm>
        </p:grpSpPr>
        <p:pic>
          <p:nvPicPr>
            <p:cNvPr id="43" name="IMG_4081.jpeg" descr="IMG_4081.jpeg"/>
            <p:cNvPicPr>
              <a:picLocks noChangeAspect="1"/>
            </p:cNvPicPr>
            <p:nvPr/>
          </p:nvPicPr>
          <p:blipFill>
            <a:blip r:embed="rId3">
              <a:extLst/>
            </a:blip>
            <a:stretch>
              <a:fillRect/>
            </a:stretch>
          </p:blipFill>
          <p:spPr>
            <a:xfrm>
              <a:off x="203199" y="203200"/>
              <a:ext cx="6438426" cy="4455714"/>
            </a:xfrm>
            <a:prstGeom prst="rect">
              <a:avLst/>
            </a:prstGeom>
            <a:ln w="12700" cap="flat">
              <a:noFill/>
              <a:miter lim="400000"/>
            </a:ln>
            <a:effectLst/>
          </p:spPr>
        </p:pic>
        <p:pic>
          <p:nvPicPr>
            <p:cNvPr id="44" name="IMG_4081.jpeg" descr="IMG_4081.jpeg"/>
            <p:cNvPicPr>
              <a:picLocks noChangeAspect="1"/>
            </p:cNvPicPr>
            <p:nvPr/>
          </p:nvPicPr>
          <p:blipFill>
            <a:blip r:embed="rId4">
              <a:extLst/>
            </a:blip>
            <a:stretch>
              <a:fillRect/>
            </a:stretch>
          </p:blipFill>
          <p:spPr>
            <a:xfrm>
              <a:off x="-1" y="0"/>
              <a:ext cx="6844826" cy="4900214"/>
            </a:xfrm>
            <a:prstGeom prst="rect">
              <a:avLst/>
            </a:prstGeom>
            <a:ln w="12700" cap="flat">
              <a:noFill/>
              <a:miter lim="400000"/>
            </a:ln>
            <a:effectLst/>
          </p:spPr>
        </p:pic>
      </p:grpSp>
      <p:sp>
        <p:nvSpPr>
          <p:cNvPr id="46" name="Rettangolo"/>
          <p:cNvSpPr/>
          <p:nvPr/>
        </p:nvSpPr>
        <p:spPr>
          <a:xfrm>
            <a:off x="4453327" y="2045853"/>
            <a:ext cx="3354000" cy="1023602"/>
          </a:xfrm>
          <a:prstGeom prst="rect">
            <a:avLst/>
          </a:prstGeom>
          <a:ln w="190500">
            <a:solidFill>
              <a:srgbClr val="FF2600"/>
            </a:solidFill>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Screenshot 2025-08-20 alle 16.23.32.png" descr="Screenshot 2025-08-20 alle 16.23.32.png"/>
          <p:cNvPicPr>
            <a:picLocks noChangeAspect="1"/>
          </p:cNvPicPr>
          <p:nvPr/>
        </p:nvPicPr>
        <p:blipFill>
          <a:blip r:embed="rId2">
            <a:extLst/>
          </a:blip>
          <a:stretch>
            <a:fillRect/>
          </a:stretch>
        </p:blipFill>
        <p:spPr>
          <a:xfrm>
            <a:off x="37415" y="5124230"/>
            <a:ext cx="6761400" cy="4483246"/>
          </a:xfrm>
          <a:prstGeom prst="rect">
            <a:avLst/>
          </a:prstGeom>
          <a:ln w="12700">
            <a:miter lim="400000"/>
          </a:ln>
        </p:spPr>
      </p:pic>
      <p:pic>
        <p:nvPicPr>
          <p:cNvPr id="323" name="Screenshot 2025-08-20 alle 16.23.49.png" descr="Screenshot 2025-08-20 alle 16.23.49.png"/>
          <p:cNvPicPr>
            <a:picLocks noChangeAspect="1"/>
          </p:cNvPicPr>
          <p:nvPr/>
        </p:nvPicPr>
        <p:blipFill>
          <a:blip r:embed="rId3">
            <a:extLst/>
          </a:blip>
          <a:stretch>
            <a:fillRect/>
          </a:stretch>
        </p:blipFill>
        <p:spPr>
          <a:xfrm>
            <a:off x="-133260" y="2551633"/>
            <a:ext cx="6605117" cy="2599390"/>
          </a:xfrm>
          <a:prstGeom prst="rect">
            <a:avLst/>
          </a:prstGeom>
          <a:ln w="12700">
            <a:miter lim="400000"/>
          </a:ln>
        </p:spPr>
      </p:pic>
      <p:sp>
        <p:nvSpPr>
          <p:cNvPr id="324" name="Imaging production and quality control"/>
          <p:cNvSpPr txBox="1"/>
          <p:nvPr/>
        </p:nvSpPr>
        <p:spPr>
          <a:xfrm>
            <a:off x="-3561" y="107274"/>
            <a:ext cx="14918330" cy="627233"/>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lvl1pPr algn="ctr" defTabSz="1828754">
              <a:lnSpc>
                <a:spcPct val="80000"/>
              </a:lnSpc>
              <a:defRPr b="1" spc="-82" sz="4100">
                <a:solidFill>
                  <a:srgbClr val="EE220C"/>
                </a:solidFill>
              </a:defRPr>
            </a:lvl1pPr>
          </a:lstStyle>
          <a:p>
            <a:pPr/>
            <a:r>
              <a:t>Ottimazione protocolli, tempo di esecuzione, dose e risoluzione spaziale</a:t>
            </a:r>
          </a:p>
        </p:txBody>
      </p:sp>
      <p:pic>
        <p:nvPicPr>
          <p:cNvPr id="325" name="Screenshot 2025-08-20 alle 17.31.34.png" descr="Screenshot 2025-08-20 alle 17.31.34.png"/>
          <p:cNvPicPr>
            <a:picLocks noChangeAspect="1"/>
          </p:cNvPicPr>
          <p:nvPr/>
        </p:nvPicPr>
        <p:blipFill>
          <a:blip r:embed="rId4">
            <a:extLst/>
          </a:blip>
          <a:stretch>
            <a:fillRect/>
          </a:stretch>
        </p:blipFill>
        <p:spPr>
          <a:xfrm>
            <a:off x="9703550" y="651370"/>
            <a:ext cx="4446272" cy="3025425"/>
          </a:xfrm>
          <a:prstGeom prst="rect">
            <a:avLst/>
          </a:prstGeom>
          <a:ln w="12700">
            <a:miter lim="400000"/>
          </a:ln>
        </p:spPr>
      </p:pic>
      <p:pic>
        <p:nvPicPr>
          <p:cNvPr id="326" name="Main graphic" descr="Main graphic"/>
          <p:cNvPicPr>
            <a:picLocks noChangeAspect="1"/>
          </p:cNvPicPr>
          <p:nvPr/>
        </p:nvPicPr>
        <p:blipFill>
          <a:blip r:embed="rId5">
            <a:extLst/>
          </a:blip>
          <a:stretch>
            <a:fillRect/>
          </a:stretch>
        </p:blipFill>
        <p:spPr>
          <a:xfrm>
            <a:off x="266325" y="1009481"/>
            <a:ext cx="5805947" cy="1561249"/>
          </a:xfrm>
          <a:prstGeom prst="rect">
            <a:avLst/>
          </a:prstGeom>
          <a:ln w="12700">
            <a:miter lim="400000"/>
          </a:ln>
        </p:spPr>
      </p:pic>
      <p:pic>
        <p:nvPicPr>
          <p:cNvPr id="327" name="Main graphic" descr="Main graphic"/>
          <p:cNvPicPr>
            <a:picLocks noChangeAspect="1"/>
          </p:cNvPicPr>
          <p:nvPr/>
        </p:nvPicPr>
        <p:blipFill>
          <a:blip r:embed="rId6">
            <a:extLst/>
          </a:blip>
          <a:stretch>
            <a:fillRect/>
          </a:stretch>
        </p:blipFill>
        <p:spPr>
          <a:xfrm>
            <a:off x="9648454" y="7993978"/>
            <a:ext cx="5018552" cy="2344266"/>
          </a:xfrm>
          <a:prstGeom prst="rect">
            <a:avLst/>
          </a:prstGeom>
          <a:ln w="12700">
            <a:miter lim="400000"/>
          </a:ln>
        </p:spPr>
      </p:pic>
      <p:pic>
        <p:nvPicPr>
          <p:cNvPr id="328" name="Main graphic" descr="Main graphic"/>
          <p:cNvPicPr>
            <a:picLocks noChangeAspect="1"/>
          </p:cNvPicPr>
          <p:nvPr/>
        </p:nvPicPr>
        <p:blipFill>
          <a:blip r:embed="rId7">
            <a:extLst/>
          </a:blip>
          <a:stretch>
            <a:fillRect/>
          </a:stretch>
        </p:blipFill>
        <p:spPr>
          <a:xfrm>
            <a:off x="7399106" y="3657598"/>
            <a:ext cx="9055161" cy="4483246"/>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CasellaDiTesto 1"/>
          <p:cNvSpPr txBox="1"/>
          <p:nvPr/>
        </p:nvSpPr>
        <p:spPr>
          <a:xfrm>
            <a:off x="287111" y="1577781"/>
            <a:ext cx="17269982" cy="5979856"/>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spAutoFit/>
          </a:bodyPr>
          <a:lstStyle/>
          <a:p>
            <a:pPr defTabSz="457200">
              <a:spcBef>
                <a:spcPts val="1200"/>
              </a:spcBef>
              <a:defRPr b="1" sz="3600">
                <a:solidFill>
                  <a:srgbClr val="FF2600"/>
                </a:solidFill>
              </a:defRPr>
            </a:pPr>
            <a:r>
              <a:t>Le applicazioni dell’elaborazione del linguaggio naturale (NLP) in </a:t>
            </a:r>
            <a:r>
              <a:rPr i="1">
                <a:solidFill>
                  <a:schemeClr val="accent1">
                    <a:satOff val="-4409"/>
                    <a:lumOff val="-10509"/>
                  </a:schemeClr>
                </a:solidFill>
              </a:rPr>
              <a:t>radiologia</a:t>
            </a:r>
            <a:r>
              <a:t> sono estremamente numerose e in costante crescita:</a:t>
            </a:r>
            <a:endParaRPr b="0"/>
          </a:p>
          <a:p>
            <a:pPr marL="457200" indent="-317500" defTabSz="457200">
              <a:spcBef>
                <a:spcPts val="1200"/>
              </a:spcBef>
              <a:buSzPct val="100000"/>
              <a:buFont typeface="Times Roman"/>
              <a:buChar char="•"/>
              <a:defRPr b="1" sz="3600">
                <a:solidFill>
                  <a:srgbClr val="005493"/>
                </a:solidFill>
              </a:defRPr>
            </a:pPr>
            <a:r>
              <a:t>Classificazione</a:t>
            </a:r>
            <a:endParaRPr b="0"/>
          </a:p>
          <a:p>
            <a:pPr marL="457200" indent="-317500" defTabSz="457200">
              <a:spcBef>
                <a:spcPts val="1200"/>
              </a:spcBef>
              <a:buSzPct val="100000"/>
              <a:buFont typeface="Times Roman"/>
              <a:buChar char="•"/>
              <a:defRPr b="1" sz="3600">
                <a:solidFill>
                  <a:srgbClr val="005493"/>
                </a:solidFill>
              </a:defRPr>
            </a:pPr>
            <a:r>
              <a:t>Estrazione di informazioni</a:t>
            </a:r>
            <a:endParaRPr b="0"/>
          </a:p>
          <a:p>
            <a:pPr marL="457200" indent="-317500" defTabSz="457200">
              <a:spcBef>
                <a:spcPts val="1200"/>
              </a:spcBef>
              <a:buSzPct val="100000"/>
              <a:buFont typeface="Times Roman"/>
              <a:buChar char="•"/>
              <a:defRPr b="1" sz="3600">
                <a:solidFill>
                  <a:srgbClr val="005493"/>
                </a:solidFill>
              </a:defRPr>
            </a:pPr>
            <a:r>
              <a:t>Sorveglianza diagnostica</a:t>
            </a:r>
            <a:endParaRPr b="0"/>
          </a:p>
          <a:p>
            <a:pPr marL="457200" indent="-317500" defTabSz="457200">
              <a:spcBef>
                <a:spcPts val="1200"/>
              </a:spcBef>
              <a:buSzPct val="100000"/>
              <a:buFont typeface="Times Roman"/>
              <a:buChar char="•"/>
              <a:defRPr b="1" sz="3600">
                <a:solidFill>
                  <a:srgbClr val="005493"/>
                </a:solidFill>
              </a:defRPr>
            </a:pPr>
            <a:r>
              <a:t>Arruolamento di coorti per studi di ricerca</a:t>
            </a:r>
            <a:endParaRPr b="0"/>
          </a:p>
          <a:p>
            <a:pPr marL="457200" indent="-317500" defTabSz="457200">
              <a:spcBef>
                <a:spcPts val="1200"/>
              </a:spcBef>
              <a:buSzPct val="100000"/>
              <a:buFont typeface="Times Roman"/>
              <a:buChar char="•"/>
              <a:defRPr b="1" sz="3600">
                <a:solidFill>
                  <a:srgbClr val="005493"/>
                </a:solidFill>
              </a:defRPr>
            </a:pPr>
            <a:r>
              <a:t>Refertazione strutturata</a:t>
            </a:r>
            <a:endParaRPr b="0"/>
          </a:p>
          <a:p>
            <a:pPr marL="457200" indent="-317500" defTabSz="457200">
              <a:spcBef>
                <a:spcPts val="1200"/>
              </a:spcBef>
              <a:buSzPct val="100000"/>
              <a:buFont typeface="Times Roman"/>
              <a:buChar char="•"/>
              <a:defRPr sz="3600">
                <a:solidFill>
                  <a:srgbClr val="005493"/>
                </a:solidFill>
              </a:defRPr>
            </a:pPr>
            <a:r>
              <a:rPr b="1"/>
              <a:t>Altre applicazioni</a:t>
            </a:r>
            <a:r>
              <a:t> (identificazione delle raccomandazioni per il follow-up, determinazione dei protocolli di imaging, valutazione della qualità)</a:t>
            </a:r>
          </a:p>
        </p:txBody>
      </p:sp>
      <p:sp>
        <p:nvSpPr>
          <p:cNvPr id="331" name="CasellaDiTesto 2"/>
          <p:cNvSpPr txBox="1"/>
          <p:nvPr/>
        </p:nvSpPr>
        <p:spPr>
          <a:xfrm>
            <a:off x="339600" y="359843"/>
            <a:ext cx="16788667" cy="751921"/>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spAutoFit/>
          </a:bodyPr>
          <a:lstStyle/>
          <a:p>
            <a:pPr defTabSz="1371600">
              <a:defRPr b="1" sz="4800">
                <a:solidFill>
                  <a:srgbClr val="2F5597"/>
                </a:solidFill>
              </a:defRPr>
            </a:pPr>
            <a:r>
              <a:t>Natural Language Processing</a:t>
            </a:r>
            <a:r>
              <a:rPr>
                <a:solidFill>
                  <a:srgbClr val="000000"/>
                </a:solidFill>
              </a:rPr>
              <a:t> </a:t>
            </a:r>
            <a:r>
              <a:rPr>
                <a:solidFill>
                  <a:srgbClr val="FF2600"/>
                </a:solidFill>
              </a:rPr>
              <a:t>in Radiodiagnostica</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CasellaDiTesto 1"/>
          <p:cNvSpPr txBox="1"/>
          <p:nvPr/>
        </p:nvSpPr>
        <p:spPr>
          <a:xfrm>
            <a:off x="587802" y="371725"/>
            <a:ext cx="16788667" cy="75192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spAutoFit/>
          </a:bodyPr>
          <a:lstStyle>
            <a:lvl1pPr defTabSz="1371600">
              <a:defRPr b="1" sz="4800">
                <a:solidFill>
                  <a:srgbClr val="FF2600"/>
                </a:solidFill>
              </a:defRPr>
            </a:lvl1pPr>
          </a:lstStyle>
          <a:p>
            <a:pPr/>
            <a:r>
              <a:t>I referti non sono soltanto parole, sono dati</a:t>
            </a:r>
          </a:p>
        </p:txBody>
      </p:sp>
      <p:pic>
        <p:nvPicPr>
          <p:cNvPr id="334" name="Immagine 2" descr="Immagine 2"/>
          <p:cNvPicPr>
            <a:picLocks noChangeAspect="1"/>
          </p:cNvPicPr>
          <p:nvPr/>
        </p:nvPicPr>
        <p:blipFill>
          <a:blip r:embed="rId2">
            <a:extLst/>
          </a:blip>
          <a:srcRect l="2569" t="10922" r="8519" b="13031"/>
          <a:stretch>
            <a:fillRect/>
          </a:stretch>
        </p:blipFill>
        <p:spPr>
          <a:xfrm>
            <a:off x="8219024" y="2661964"/>
            <a:ext cx="9549755" cy="4963072"/>
          </a:xfrm>
          <a:prstGeom prst="rect">
            <a:avLst/>
          </a:prstGeom>
          <a:ln w="12700">
            <a:miter lim="400000"/>
          </a:ln>
        </p:spPr>
      </p:pic>
      <p:sp>
        <p:nvSpPr>
          <p:cNvPr id="335" name="CasellaDiTesto 4"/>
          <p:cNvSpPr txBox="1"/>
          <p:nvPr/>
        </p:nvSpPr>
        <p:spPr>
          <a:xfrm>
            <a:off x="283001" y="2610772"/>
            <a:ext cx="7793949" cy="4506656"/>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spAutoFit/>
          </a:bodyPr>
          <a:lstStyle>
            <a:lvl1pPr algn="just" defTabSz="1371600">
              <a:defRPr sz="3600">
                <a:solidFill>
                  <a:srgbClr val="005493"/>
                </a:solidFill>
              </a:defRPr>
            </a:lvl1pPr>
          </a:lstStyle>
          <a:p>
            <a:pPr/>
            <a:r>
              <a:t>L’elaborazione del linguaggio naturale (Natural Language Processing, NLP) comprende i metodi computazionali che trasformano il testo libero in dati strutturati e gestibili dal computer. In questo senso, l’NLP si colloca all’intersezione tra linguistica e informatica.</a:t>
            </a:r>
          </a:p>
        </p:txBody>
      </p:sp>
      <p:sp>
        <p:nvSpPr>
          <p:cNvPr id="336" name="CasellaDiTesto 6"/>
          <p:cNvSpPr txBox="1"/>
          <p:nvPr/>
        </p:nvSpPr>
        <p:spPr>
          <a:xfrm>
            <a:off x="4621529" y="9448800"/>
            <a:ext cx="13597891" cy="80649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spAutoFit/>
          </a:bodyPr>
          <a:lstStyle>
            <a:lvl1pPr algn="r" defTabSz="1371600">
              <a:defRPr i="1" sz="2400"/>
            </a:lvl1pPr>
          </a:lstStyle>
          <a:p>
            <a:pPr/>
            <a:r>
              <a:t>Fanni S.C., Gabelloni M., Alberich-Bayarri A., Neri E. (2022) Structured Reporting and Artificial Intelligence. In: Fatehi M., Pinto dos Santos D. (eds) Structured Reporting in Radiology.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Analisi delle cartelle cliniche elettroniche (EHR)…"/>
          <p:cNvSpPr txBox="1"/>
          <p:nvPr/>
        </p:nvSpPr>
        <p:spPr>
          <a:xfrm>
            <a:off x="272967" y="313627"/>
            <a:ext cx="16690882" cy="383044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spcBef>
                <a:spcPts val="1400"/>
              </a:spcBef>
              <a:defRPr b="1" sz="4000">
                <a:solidFill>
                  <a:srgbClr val="FF2600"/>
                </a:solidFill>
              </a:defRPr>
            </a:pPr>
            <a:r>
              <a:t>Analisi delle cartelle cliniche elettroniche (EHR)</a:t>
            </a:r>
          </a:p>
          <a:p>
            <a:pPr marL="457200" indent="-317500" defTabSz="457200">
              <a:spcBef>
                <a:spcPts val="1200"/>
              </a:spcBef>
              <a:buSzPct val="100000"/>
              <a:buFont typeface="Times Roman"/>
              <a:buChar char="•"/>
              <a:defRPr sz="3000">
                <a:solidFill>
                  <a:srgbClr val="005493"/>
                </a:solidFill>
              </a:defRPr>
            </a:pPr>
            <a:r>
              <a:t>Revisione manuale = lenta e complessa.</a:t>
            </a:r>
          </a:p>
          <a:p>
            <a:pPr marL="457200" indent="-317500" defTabSz="457200">
              <a:spcBef>
                <a:spcPts val="1200"/>
              </a:spcBef>
              <a:buSzPct val="100000"/>
              <a:buFont typeface="Times Roman"/>
              <a:buChar char="•"/>
              <a:defRPr sz="3000">
                <a:solidFill>
                  <a:srgbClr val="005493"/>
                </a:solidFill>
              </a:defRPr>
            </a:pPr>
            <a:r>
              <a:t>L’NLP permette di:</a:t>
            </a:r>
          </a:p>
          <a:p>
            <a:pPr lvl="1" marL="914400" indent="-317500" defTabSz="457200">
              <a:spcBef>
                <a:spcPts val="1200"/>
              </a:spcBef>
              <a:buSzPct val="100000"/>
              <a:buFont typeface="Times Roman"/>
              <a:buChar char="◦"/>
              <a:defRPr sz="3000">
                <a:solidFill>
                  <a:srgbClr val="005493"/>
                </a:solidFill>
              </a:defRPr>
            </a:pPr>
            <a:r>
              <a:t>Estrarre fattori di rischio e correlazioni tra testi clinici e complicanze.</a:t>
            </a:r>
          </a:p>
          <a:p>
            <a:pPr lvl="1" marL="914400" indent="-317500" defTabSz="457200">
              <a:spcBef>
                <a:spcPts val="1200"/>
              </a:spcBef>
              <a:buSzPct val="100000"/>
              <a:buFont typeface="Times Roman"/>
              <a:buChar char="◦"/>
              <a:defRPr sz="3000">
                <a:solidFill>
                  <a:srgbClr val="005493"/>
                </a:solidFill>
              </a:defRPr>
            </a:pPr>
            <a:r>
              <a:t>Costruire modelli predittivi (es. mortalità in terapia intensiva con AUC &gt; 0.92).</a:t>
            </a:r>
          </a:p>
          <a:p>
            <a:pPr lvl="1" marL="914400" indent="-317500" defTabSz="457200">
              <a:spcBef>
                <a:spcPts val="1200"/>
              </a:spcBef>
              <a:buSzPct val="100000"/>
              <a:buFont typeface="Times Roman"/>
              <a:buChar char="◦"/>
              <a:defRPr sz="3000">
                <a:solidFill>
                  <a:srgbClr val="005493"/>
                </a:solidFill>
              </a:defRPr>
            </a:pPr>
            <a:r>
              <a:t>Riconoscere variabili non cliniche (isolamento sociale, precarietà economica) con impatto sulla salute.</a:t>
            </a:r>
          </a:p>
        </p:txBody>
      </p:sp>
      <p:sp>
        <p:nvSpPr>
          <p:cNvPr id="339" name="Registrazioni audio e trascrizioni…"/>
          <p:cNvSpPr txBox="1"/>
          <p:nvPr/>
        </p:nvSpPr>
        <p:spPr>
          <a:xfrm>
            <a:off x="522985" y="4563506"/>
            <a:ext cx="14803631" cy="383044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spcBef>
                <a:spcPts val="1400"/>
              </a:spcBef>
              <a:defRPr b="1" sz="4000">
                <a:solidFill>
                  <a:srgbClr val="FF2600"/>
                </a:solidFill>
              </a:defRPr>
            </a:pPr>
            <a:r>
              <a:t>Registrazioni audio e trascrizioni</a:t>
            </a:r>
          </a:p>
          <a:p>
            <a:pPr marL="457200" indent="-317500" defTabSz="457200">
              <a:spcBef>
                <a:spcPts val="1200"/>
              </a:spcBef>
              <a:buSzPct val="100000"/>
              <a:buFont typeface="Times Roman"/>
              <a:buChar char="•"/>
              <a:defRPr sz="3000">
                <a:solidFill>
                  <a:srgbClr val="005493"/>
                </a:solidFill>
              </a:defRPr>
            </a:pPr>
            <a:r>
              <a:t>Le registrazioni delle visite possono contenere informazioni cliniche non riportate nei referti.</a:t>
            </a:r>
          </a:p>
          <a:p>
            <a:pPr marL="457200" indent="-317500" defTabSz="457200">
              <a:spcBef>
                <a:spcPts val="1200"/>
              </a:spcBef>
              <a:buSzPct val="100000"/>
              <a:buFont typeface="Times Roman"/>
              <a:buChar char="•"/>
              <a:defRPr sz="3000">
                <a:solidFill>
                  <a:srgbClr val="005493"/>
                </a:solidFill>
              </a:defRPr>
            </a:pPr>
            <a:r>
              <a:t>L’analisi NLP dei dialoghi paziente-medico aiuta a:</a:t>
            </a:r>
          </a:p>
          <a:p>
            <a:pPr lvl="1" marL="914400" indent="-317500" defTabSz="457200">
              <a:spcBef>
                <a:spcPts val="1200"/>
              </a:spcBef>
              <a:buSzPct val="100000"/>
              <a:buFont typeface="Times Roman"/>
              <a:buChar char="◦"/>
              <a:defRPr sz="3000">
                <a:solidFill>
                  <a:srgbClr val="005493"/>
                </a:solidFill>
              </a:defRPr>
            </a:pPr>
            <a:r>
              <a:t>Migliorare la diagnosi.</a:t>
            </a:r>
          </a:p>
          <a:p>
            <a:pPr lvl="1" marL="914400" indent="-317500" defTabSz="457200">
              <a:spcBef>
                <a:spcPts val="1200"/>
              </a:spcBef>
              <a:buSzPct val="100000"/>
              <a:buFont typeface="Times Roman"/>
              <a:buChar char="◦"/>
              <a:defRPr sz="3000">
                <a:solidFill>
                  <a:srgbClr val="005493"/>
                </a:solidFill>
              </a:defRPr>
            </a:pPr>
            <a:r>
              <a:t>Arricchire i dati delle EHR.</a:t>
            </a:r>
          </a:p>
          <a:p>
            <a:pPr lvl="1" marL="914400" indent="-317500" defTabSz="457200">
              <a:spcBef>
                <a:spcPts val="1200"/>
              </a:spcBef>
              <a:buSzPct val="100000"/>
              <a:buFont typeface="Times Roman"/>
              <a:buChar char="◦"/>
              <a:defRPr sz="3000">
                <a:solidFill>
                  <a:srgbClr val="005493"/>
                </a:solidFill>
              </a:defRPr>
            </a:pPr>
            <a:r>
              <a:t>Usare fonti come telemedicina o assistenti vocali (Alexa, Siri).</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Comunicazione medico-paziente…"/>
          <p:cNvSpPr txBox="1"/>
          <p:nvPr/>
        </p:nvSpPr>
        <p:spPr>
          <a:xfrm>
            <a:off x="476147" y="3117437"/>
            <a:ext cx="17335706" cy="40521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spcBef>
                <a:spcPts val="1400"/>
              </a:spcBef>
              <a:defRPr b="1" sz="3700">
                <a:solidFill>
                  <a:srgbClr val="FF2600"/>
                </a:solidFill>
              </a:defRPr>
            </a:pPr>
            <a:r>
              <a:t>Comunicazione medico-paziente</a:t>
            </a:r>
          </a:p>
          <a:p>
            <a:pPr marL="457200" indent="-317500" defTabSz="457200">
              <a:spcBef>
                <a:spcPts val="1200"/>
              </a:spcBef>
              <a:buSzPct val="100000"/>
              <a:buFont typeface="Times Roman"/>
              <a:buChar char="•"/>
              <a:defRPr sz="3700">
                <a:solidFill>
                  <a:srgbClr val="005493"/>
                </a:solidFill>
              </a:defRPr>
            </a:pPr>
            <a:r>
              <a:t>I referti radiologici e clinici sono spesso difficili da comprendere per i pazienti.</a:t>
            </a:r>
          </a:p>
          <a:p>
            <a:pPr marL="457200" indent="-317500" defTabSz="457200">
              <a:spcBef>
                <a:spcPts val="1200"/>
              </a:spcBef>
              <a:buSzPct val="100000"/>
              <a:buFont typeface="Times Roman"/>
              <a:buChar char="•"/>
              <a:defRPr sz="3700">
                <a:solidFill>
                  <a:srgbClr val="005493"/>
                </a:solidFill>
              </a:defRPr>
            </a:pPr>
            <a:r>
              <a:t>I </a:t>
            </a:r>
            <a:r>
              <a:rPr b="1"/>
              <a:t>Large Language Models (LLM)</a:t>
            </a:r>
            <a:r>
              <a:t> (es. ChatGPT, Bard) possono tradurre il linguaggio tecnico in un linguaggio semplice.</a:t>
            </a:r>
          </a:p>
          <a:p>
            <a:pPr marL="457200" indent="-317500" defTabSz="457200">
              <a:spcBef>
                <a:spcPts val="1200"/>
              </a:spcBef>
              <a:buSzPct val="100000"/>
              <a:buFont typeface="Times Roman"/>
              <a:buChar char="•"/>
              <a:defRPr sz="3700">
                <a:solidFill>
                  <a:srgbClr val="005493"/>
                </a:solidFill>
              </a:defRPr>
            </a:pPr>
            <a:r>
              <a:t>Vantaggi: miglior comprensione, aderenza alle terapie, riduzione dei ricoveri.</a:t>
            </a:r>
          </a:p>
          <a:p>
            <a:pPr marL="457200" indent="-317500" defTabSz="457200">
              <a:spcBef>
                <a:spcPts val="1200"/>
              </a:spcBef>
              <a:buSzPct val="100000"/>
              <a:buFont typeface="Times Roman"/>
              <a:buChar char="•"/>
              <a:defRPr sz="3700">
                <a:solidFill>
                  <a:srgbClr val="005493"/>
                </a:solidFill>
              </a:defRPr>
            </a:pPr>
            <a:r>
              <a:t>Necessario però un controllo esperto per evitare errori o interpretazioni fuorvianti.</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Doppio clic per modificare"/>
          <p:cNvSpPr txBox="1"/>
          <p:nvPr>
            <p:ph type="title"/>
          </p:nvPr>
        </p:nvSpPr>
        <p:spPr>
          <a:prstGeom prst="rect">
            <a:avLst/>
          </a:prstGeom>
        </p:spPr>
        <p:txBody>
          <a:bodyPr/>
          <a:lstStyle/>
          <a:p>
            <a:pPr/>
          </a:p>
        </p:txBody>
      </p:sp>
      <p:sp>
        <p:nvSpPr>
          <p:cNvPr id="344" name="Doppio clic per modificare"/>
          <p:cNvSpPr txBox="1"/>
          <p:nvPr>
            <p:ph type="body" idx="1"/>
          </p:nvPr>
        </p:nvSpPr>
        <p:spPr>
          <a:prstGeom prst="rect">
            <a:avLst/>
          </a:prstGeom>
        </p:spPr>
        <p:txBody>
          <a:bodyPr/>
          <a:lstStyle/>
          <a:p>
            <a:pPr/>
          </a:p>
        </p:txBody>
      </p:sp>
      <p:sp>
        <p:nvSpPr>
          <p:cNvPr id="345" name="CasellaDiTesto 1"/>
          <p:cNvSpPr txBox="1"/>
          <p:nvPr/>
        </p:nvSpPr>
        <p:spPr>
          <a:xfrm>
            <a:off x="211944" y="-14057"/>
            <a:ext cx="16788668" cy="150122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spAutoFit/>
          </a:bodyPr>
          <a:lstStyle>
            <a:lvl1pPr defTabSz="1371600">
              <a:defRPr b="1" sz="4800">
                <a:solidFill>
                  <a:srgbClr val="FF2600"/>
                </a:solidFill>
              </a:defRPr>
            </a:lvl1pPr>
          </a:lstStyle>
          <a:p>
            <a:pPr/>
            <a:r>
              <a:t>Natural Language Processing applications : Extraction and classification</a:t>
            </a:r>
          </a:p>
        </p:txBody>
      </p:sp>
      <p:pic>
        <p:nvPicPr>
          <p:cNvPr id="346" name="Immagine 7" descr="Immagine 7"/>
          <p:cNvPicPr>
            <a:picLocks noChangeAspect="1"/>
          </p:cNvPicPr>
          <p:nvPr/>
        </p:nvPicPr>
        <p:blipFill>
          <a:blip r:embed="rId2">
            <a:extLst/>
          </a:blip>
          <a:stretch>
            <a:fillRect/>
          </a:stretch>
        </p:blipFill>
        <p:spPr>
          <a:xfrm>
            <a:off x="400535" y="1538852"/>
            <a:ext cx="11444444" cy="1966855"/>
          </a:xfrm>
          <a:prstGeom prst="rect">
            <a:avLst/>
          </a:prstGeom>
          <a:ln w="12700">
            <a:miter lim="400000"/>
          </a:ln>
        </p:spPr>
      </p:pic>
      <p:pic>
        <p:nvPicPr>
          <p:cNvPr id="347" name="Immagine 9" descr="Immagine 9"/>
          <p:cNvPicPr>
            <a:picLocks noChangeAspect="1"/>
          </p:cNvPicPr>
          <p:nvPr/>
        </p:nvPicPr>
        <p:blipFill>
          <a:blip r:embed="rId3">
            <a:extLst/>
          </a:blip>
          <a:srcRect l="0" t="7084" r="0" b="0"/>
          <a:stretch>
            <a:fillRect/>
          </a:stretch>
        </p:blipFill>
        <p:spPr>
          <a:xfrm>
            <a:off x="1279039" y="3647871"/>
            <a:ext cx="7709022" cy="1605848"/>
          </a:xfrm>
          <a:prstGeom prst="rect">
            <a:avLst/>
          </a:prstGeom>
          <a:ln w="12700">
            <a:miter lim="400000"/>
          </a:ln>
        </p:spPr>
      </p:pic>
      <p:pic>
        <p:nvPicPr>
          <p:cNvPr id="348" name="Immagine 11" descr="Immagine 11"/>
          <p:cNvPicPr>
            <a:picLocks noChangeAspect="1"/>
          </p:cNvPicPr>
          <p:nvPr/>
        </p:nvPicPr>
        <p:blipFill>
          <a:blip r:embed="rId4">
            <a:extLst/>
          </a:blip>
          <a:stretch>
            <a:fillRect/>
          </a:stretch>
        </p:blipFill>
        <p:spPr>
          <a:xfrm>
            <a:off x="9823244" y="3982070"/>
            <a:ext cx="6746722" cy="5968665"/>
          </a:xfrm>
          <a:prstGeom prst="rect">
            <a:avLst/>
          </a:prstGeom>
          <a:ln w="12700">
            <a:miter lim="400000"/>
          </a:ln>
        </p:spPr>
      </p:pic>
      <p:pic>
        <p:nvPicPr>
          <p:cNvPr id="349" name="Immagine 13" descr="Immagine 13"/>
          <p:cNvPicPr>
            <a:picLocks noChangeAspect="1"/>
          </p:cNvPicPr>
          <p:nvPr/>
        </p:nvPicPr>
        <p:blipFill>
          <a:blip r:embed="rId5">
            <a:extLst/>
          </a:blip>
          <a:srcRect l="0" t="2181" r="0" b="0"/>
          <a:stretch>
            <a:fillRect/>
          </a:stretch>
        </p:blipFill>
        <p:spPr>
          <a:xfrm>
            <a:off x="2990657" y="5253718"/>
            <a:ext cx="5887186" cy="4899964"/>
          </a:xfrm>
          <a:prstGeom prst="rect">
            <a:avLst/>
          </a:prstGeom>
          <a:ln w="12700">
            <a:miter lim="400000"/>
          </a:ln>
        </p:spPr>
      </p:pic>
      <p:sp>
        <p:nvSpPr>
          <p:cNvPr id="350" name="Rettangolo 15"/>
          <p:cNvSpPr/>
          <p:nvPr/>
        </p:nvSpPr>
        <p:spPr>
          <a:xfrm>
            <a:off x="1484721" y="4751109"/>
            <a:ext cx="466628" cy="240385"/>
          </a:xfrm>
          <a:prstGeom prst="rect">
            <a:avLst/>
          </a:prstGeom>
          <a:ln w="38100">
            <a:solidFill>
              <a:srgbClr val="4472C4"/>
            </a:solidFill>
          </a:ln>
        </p:spPr>
        <p:txBody>
          <a:bodyPr lIns="68579" tIns="68579" rIns="68579" bIns="68579" anchor="ctr"/>
          <a:lstStyle/>
          <a:p>
            <a:pPr algn="ctr" defTabSz="1371600">
              <a:defRPr sz="2600">
                <a:solidFill>
                  <a:srgbClr val="4472C4"/>
                </a:solidFill>
              </a:defRPr>
            </a:pPr>
          </a:p>
        </p:txBody>
      </p:sp>
      <p:sp>
        <p:nvSpPr>
          <p:cNvPr id="351" name="Connettore a gomito 17"/>
          <p:cNvSpPr/>
          <p:nvPr/>
        </p:nvSpPr>
        <p:spPr>
          <a:xfrm flipH="1" rot="16200000">
            <a:off x="859019" y="5850508"/>
            <a:ext cx="2757341" cy="10393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545" y="0"/>
                </a:lnTo>
                <a:lnTo>
                  <a:pt x="21545" y="21600"/>
                </a:lnTo>
                <a:lnTo>
                  <a:pt x="21600" y="21600"/>
                </a:lnTo>
              </a:path>
            </a:pathLst>
          </a:custGeom>
          <a:ln w="38100">
            <a:solidFill>
              <a:srgbClr val="4472C4"/>
            </a:solidFill>
            <a:miter/>
            <a:tailEnd type="triangle"/>
          </a:ln>
        </p:spPr>
        <p:txBody>
          <a:bodyPr lIns="68579" tIns="68579" rIns="68579" bIns="68579" anchor="ctr"/>
          <a:lstStyle/>
          <a:p>
            <a:pPr defTabSz="1371600">
              <a:defRPr sz="2600"/>
            </a:pPr>
          </a:p>
        </p:txBody>
      </p:sp>
      <p:sp>
        <p:nvSpPr>
          <p:cNvPr id="352" name="Parentesi graffa aperta 24"/>
          <p:cNvSpPr/>
          <p:nvPr/>
        </p:nvSpPr>
        <p:spPr>
          <a:xfrm>
            <a:off x="2884602" y="5359138"/>
            <a:ext cx="155545" cy="4794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574"/>
                  <a:pt x="10800" y="21542"/>
                </a:cubicBezTo>
                <a:lnTo>
                  <a:pt x="10800" y="10858"/>
                </a:lnTo>
                <a:cubicBezTo>
                  <a:pt x="10800" y="10826"/>
                  <a:pt x="5965" y="10800"/>
                  <a:pt x="0" y="10800"/>
                </a:cubicBezTo>
                <a:cubicBezTo>
                  <a:pt x="5965" y="10800"/>
                  <a:pt x="10800" y="10774"/>
                  <a:pt x="10800" y="10742"/>
                </a:cubicBezTo>
                <a:lnTo>
                  <a:pt x="10800" y="58"/>
                </a:lnTo>
                <a:cubicBezTo>
                  <a:pt x="10800" y="26"/>
                  <a:pt x="15635" y="0"/>
                  <a:pt x="21600" y="0"/>
                </a:cubicBezTo>
              </a:path>
            </a:pathLst>
          </a:custGeom>
          <a:ln w="38100">
            <a:solidFill>
              <a:srgbClr val="4472C4"/>
            </a:solidFill>
            <a:miter/>
          </a:ln>
        </p:spPr>
        <p:txBody>
          <a:bodyPr lIns="68579" tIns="68579" rIns="68579" bIns="68579" anchor="ctr"/>
          <a:lstStyle/>
          <a:p>
            <a:pPr algn="ctr" defTabSz="1371600">
              <a:defRPr sz="2600"/>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Doppio clic per modificare"/>
          <p:cNvSpPr txBox="1"/>
          <p:nvPr>
            <p:ph type="title"/>
          </p:nvPr>
        </p:nvSpPr>
        <p:spPr>
          <a:prstGeom prst="rect">
            <a:avLst/>
          </a:prstGeom>
        </p:spPr>
        <p:txBody>
          <a:bodyPr/>
          <a:lstStyle/>
          <a:p>
            <a:pPr/>
          </a:p>
        </p:txBody>
      </p:sp>
      <p:sp>
        <p:nvSpPr>
          <p:cNvPr id="355" name="Doppio clic per modificare"/>
          <p:cNvSpPr txBox="1"/>
          <p:nvPr>
            <p:ph type="body" idx="1"/>
          </p:nvPr>
        </p:nvSpPr>
        <p:spPr>
          <a:prstGeom prst="rect">
            <a:avLst/>
          </a:prstGeom>
        </p:spPr>
        <p:txBody>
          <a:bodyPr/>
          <a:lstStyle/>
          <a:p>
            <a:pPr/>
          </a:p>
        </p:txBody>
      </p:sp>
      <p:pic>
        <p:nvPicPr>
          <p:cNvPr id="356" name="Screenshot 2024-09-28 alle 11.19.08.png" descr="Screenshot 2024-09-28 alle 11.19.08.png"/>
          <p:cNvPicPr>
            <a:picLocks noChangeAspect="1"/>
          </p:cNvPicPr>
          <p:nvPr/>
        </p:nvPicPr>
        <p:blipFill>
          <a:blip r:embed="rId2">
            <a:extLst/>
          </a:blip>
          <a:stretch>
            <a:fillRect/>
          </a:stretch>
        </p:blipFill>
        <p:spPr>
          <a:xfrm>
            <a:off x="-105566" y="1423814"/>
            <a:ext cx="11531601" cy="9283701"/>
          </a:xfrm>
          <a:prstGeom prst="rect">
            <a:avLst/>
          </a:prstGeom>
          <a:ln w="12700">
            <a:miter lim="400000"/>
          </a:ln>
        </p:spPr>
      </p:pic>
      <p:pic>
        <p:nvPicPr>
          <p:cNvPr id="357" name="Screenshot 2024-09-28 alle 11.19.25.png" descr="Screenshot 2024-09-28 alle 11.19.25.png"/>
          <p:cNvPicPr>
            <a:picLocks noChangeAspect="1"/>
          </p:cNvPicPr>
          <p:nvPr/>
        </p:nvPicPr>
        <p:blipFill>
          <a:blip r:embed="rId3">
            <a:extLst/>
          </a:blip>
          <a:stretch>
            <a:fillRect/>
          </a:stretch>
        </p:blipFill>
        <p:spPr>
          <a:xfrm>
            <a:off x="696209" y="8890244"/>
            <a:ext cx="11176001" cy="1282701"/>
          </a:xfrm>
          <a:prstGeom prst="rect">
            <a:avLst/>
          </a:prstGeom>
          <a:ln w="12700">
            <a:miter lim="400000"/>
          </a:ln>
        </p:spPr>
      </p:pic>
      <p:pic>
        <p:nvPicPr>
          <p:cNvPr id="358" name="Screenshot 2024-09-28 alle 11.19.08.png" descr="Screenshot 2024-09-28 alle 11.19.08.png"/>
          <p:cNvPicPr>
            <a:picLocks noChangeAspect="1"/>
          </p:cNvPicPr>
          <p:nvPr/>
        </p:nvPicPr>
        <p:blipFill>
          <a:blip r:embed="rId2">
            <a:extLst/>
          </a:blip>
          <a:srcRect l="0" t="75760" r="0" b="6552"/>
          <a:stretch>
            <a:fillRect/>
          </a:stretch>
        </p:blipFill>
        <p:spPr>
          <a:xfrm>
            <a:off x="60523" y="3623484"/>
            <a:ext cx="18166846" cy="2586798"/>
          </a:xfrm>
          <a:prstGeom prst="rect">
            <a:avLst/>
          </a:prstGeom>
          <a:ln w="76200">
            <a:solidFill>
              <a:srgbClr val="FF2600"/>
            </a:solidFill>
            <a:miter lim="400000"/>
          </a:ln>
        </p:spPr>
      </p:pic>
      <p:sp>
        <p:nvSpPr>
          <p:cNvPr id="359" name="CasellaDiTesto 1"/>
          <p:cNvSpPr txBox="1"/>
          <p:nvPr/>
        </p:nvSpPr>
        <p:spPr>
          <a:xfrm>
            <a:off x="211944" y="-14057"/>
            <a:ext cx="16788668" cy="150122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spAutoFit/>
          </a:bodyPr>
          <a:lstStyle>
            <a:lvl1pPr defTabSz="1371600">
              <a:defRPr b="1" sz="4800">
                <a:solidFill>
                  <a:srgbClr val="FF2600"/>
                </a:solidFill>
              </a:defRPr>
            </a:lvl1pPr>
          </a:lstStyle>
          <a:p>
            <a:pPr/>
            <a:r>
              <a:t>Natural Language Processing applications : Comunicazione con colleghi e pazienti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8"/>
                                        </p:tgtEl>
                                        <p:attrNameLst>
                                          <p:attrName>style.visibility</p:attrName>
                                        </p:attrNameLst>
                                      </p:cBhvr>
                                      <p:to>
                                        <p:strVal val="visible"/>
                                      </p:to>
                                    </p:set>
                                    <p:animEffect filter="fade" transition="in">
                                      <p:cBhvr>
                                        <p:cTn id="7" dur="500"/>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8"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Doppio clic per modificare"/>
          <p:cNvSpPr txBox="1"/>
          <p:nvPr>
            <p:ph type="title"/>
          </p:nvPr>
        </p:nvSpPr>
        <p:spPr>
          <a:prstGeom prst="rect">
            <a:avLst/>
          </a:prstGeom>
        </p:spPr>
        <p:txBody>
          <a:bodyPr/>
          <a:lstStyle/>
          <a:p>
            <a:pPr/>
          </a:p>
        </p:txBody>
      </p:sp>
      <p:sp>
        <p:nvSpPr>
          <p:cNvPr id="362" name="Doppio clic per modificare"/>
          <p:cNvSpPr txBox="1"/>
          <p:nvPr>
            <p:ph type="body" idx="1"/>
          </p:nvPr>
        </p:nvSpPr>
        <p:spPr>
          <a:prstGeom prst="rect">
            <a:avLst/>
          </a:prstGeom>
        </p:spPr>
        <p:txBody>
          <a:bodyPr/>
          <a:lstStyle/>
          <a:p>
            <a:pPr/>
          </a:p>
        </p:txBody>
      </p:sp>
      <p:pic>
        <p:nvPicPr>
          <p:cNvPr id="363" name="Screenshot 2024-09-28 alle 11.20.16.png" descr="Screenshot 2024-09-28 alle 11.20.16.png"/>
          <p:cNvPicPr>
            <a:picLocks noChangeAspect="1"/>
          </p:cNvPicPr>
          <p:nvPr/>
        </p:nvPicPr>
        <p:blipFill>
          <a:blip r:embed="rId2">
            <a:extLst/>
          </a:blip>
          <a:stretch>
            <a:fillRect/>
          </a:stretch>
        </p:blipFill>
        <p:spPr>
          <a:xfrm>
            <a:off x="-197401" y="-146675"/>
            <a:ext cx="10379062" cy="3647544"/>
          </a:xfrm>
          <a:prstGeom prst="rect">
            <a:avLst/>
          </a:prstGeom>
          <a:ln w="12700">
            <a:miter lim="400000"/>
          </a:ln>
        </p:spPr>
      </p:pic>
      <p:pic>
        <p:nvPicPr>
          <p:cNvPr id="364" name="Screenshot 2024-09-28 alle 11.20.29.png" descr="Screenshot 2024-09-28 alle 11.20.29.png"/>
          <p:cNvPicPr>
            <a:picLocks noChangeAspect="1"/>
          </p:cNvPicPr>
          <p:nvPr/>
        </p:nvPicPr>
        <p:blipFill>
          <a:blip r:embed="rId3">
            <a:extLst/>
          </a:blip>
          <a:stretch>
            <a:fillRect/>
          </a:stretch>
        </p:blipFill>
        <p:spPr>
          <a:xfrm>
            <a:off x="911820" y="3702613"/>
            <a:ext cx="5746272" cy="3102282"/>
          </a:xfrm>
          <a:prstGeom prst="rect">
            <a:avLst/>
          </a:prstGeom>
          <a:ln w="12700">
            <a:miter lim="400000"/>
          </a:ln>
        </p:spPr>
      </p:pic>
      <p:pic>
        <p:nvPicPr>
          <p:cNvPr id="365" name="IMG_5298.png" descr="IMG_5298.png"/>
          <p:cNvPicPr>
            <a:picLocks noChangeAspect="1"/>
          </p:cNvPicPr>
          <p:nvPr/>
        </p:nvPicPr>
        <p:blipFill>
          <a:blip r:embed="rId4">
            <a:extLst/>
          </a:blip>
          <a:stretch>
            <a:fillRect/>
          </a:stretch>
        </p:blipFill>
        <p:spPr>
          <a:xfrm>
            <a:off x="7274748" y="165408"/>
            <a:ext cx="10673222" cy="8001010"/>
          </a:xfrm>
          <a:prstGeom prst="rect">
            <a:avLst/>
          </a:prstGeom>
          <a:ln w="12700">
            <a:miter lim="400000"/>
          </a:ln>
        </p:spPr>
      </p:pic>
      <p:sp>
        <p:nvSpPr>
          <p:cNvPr id="366" name="Rettangolo"/>
          <p:cNvSpPr/>
          <p:nvPr/>
        </p:nvSpPr>
        <p:spPr>
          <a:xfrm>
            <a:off x="6955464" y="7072632"/>
            <a:ext cx="11311790" cy="1270001"/>
          </a:xfrm>
          <a:prstGeom prst="rect">
            <a:avLst/>
          </a:prstGeom>
          <a:ln w="63500">
            <a:solidFill>
              <a:srgbClr val="FF2600"/>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r.ferrari"/>
          <p:cNvSpPr txBox="1"/>
          <p:nvPr>
            <p:ph type="title"/>
          </p:nvPr>
        </p:nvSpPr>
        <p:spPr>
          <a:prstGeom prst="rect">
            <a:avLst/>
          </a:prstGeom>
        </p:spPr>
        <p:txBody>
          <a:bodyPr/>
          <a:lstStyle/>
          <a:p>
            <a:pPr lvl="1"/>
            <a:r>
              <a:t>r.ferrari</a:t>
            </a:r>
          </a:p>
        </p:txBody>
      </p:sp>
      <p:sp>
        <p:nvSpPr>
          <p:cNvPr id="369" name="Doppio clic per modificare"/>
          <p:cNvSpPr txBox="1"/>
          <p:nvPr>
            <p:ph type="body" idx="1"/>
          </p:nvPr>
        </p:nvSpPr>
        <p:spPr>
          <a:prstGeom prst="rect">
            <a:avLst/>
          </a:prstGeom>
        </p:spPr>
        <p:txBody>
          <a:bodyPr/>
          <a:lstStyle/>
          <a:p>
            <a:pPr/>
          </a:p>
        </p:txBody>
      </p:sp>
      <p:pic>
        <p:nvPicPr>
          <p:cNvPr id="370" name="Screenshot 2024-09-24 alle 14.47.01.png" descr="Screenshot 2024-09-24 alle 14.47.01.png"/>
          <p:cNvPicPr>
            <a:picLocks noChangeAspect="1"/>
          </p:cNvPicPr>
          <p:nvPr/>
        </p:nvPicPr>
        <p:blipFill>
          <a:blip r:embed="rId2">
            <a:extLst/>
          </a:blip>
          <a:stretch>
            <a:fillRect/>
          </a:stretch>
        </p:blipFill>
        <p:spPr>
          <a:xfrm>
            <a:off x="126736" y="-204547"/>
            <a:ext cx="12395201" cy="4064001"/>
          </a:xfrm>
          <a:prstGeom prst="rect">
            <a:avLst/>
          </a:prstGeom>
          <a:ln w="12700">
            <a:miter lim="400000"/>
          </a:ln>
        </p:spPr>
      </p:pic>
      <p:pic>
        <p:nvPicPr>
          <p:cNvPr id="371" name="Screenshot 2024-09-24 alle 14.47.23.png" descr="Screenshot 2024-09-24 alle 14.47.23.png"/>
          <p:cNvPicPr>
            <a:picLocks noChangeAspect="1"/>
          </p:cNvPicPr>
          <p:nvPr/>
        </p:nvPicPr>
        <p:blipFill>
          <a:blip r:embed="rId3">
            <a:extLst/>
          </a:blip>
          <a:stretch>
            <a:fillRect/>
          </a:stretch>
        </p:blipFill>
        <p:spPr>
          <a:xfrm>
            <a:off x="470228" y="4067633"/>
            <a:ext cx="17347544" cy="4469771"/>
          </a:xfrm>
          <a:prstGeom prst="rect">
            <a:avLst/>
          </a:prstGeom>
          <a:ln w="12700">
            <a:miter lim="400000"/>
          </a:ln>
        </p:spPr>
      </p:pic>
      <p:sp>
        <p:nvSpPr>
          <p:cNvPr id="372" name="Rettangolo"/>
          <p:cNvSpPr/>
          <p:nvPr/>
        </p:nvSpPr>
        <p:spPr>
          <a:xfrm>
            <a:off x="564650" y="7103298"/>
            <a:ext cx="16946430" cy="1270001"/>
          </a:xfrm>
          <a:prstGeom prst="rect">
            <a:avLst/>
          </a:prstGeom>
          <a:ln w="101600">
            <a:solidFill>
              <a:srgbClr val="FF2600"/>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pic>
        <p:nvPicPr>
          <p:cNvPr id="373" name="Screenshot 2024-09-24 alle 14.51.12.png" descr="Screenshot 2024-09-24 alle 14.51.12.png"/>
          <p:cNvPicPr>
            <a:picLocks noChangeAspect="1"/>
          </p:cNvPicPr>
          <p:nvPr/>
        </p:nvPicPr>
        <p:blipFill>
          <a:blip r:embed="rId4">
            <a:extLst/>
          </a:blip>
          <a:stretch>
            <a:fillRect/>
          </a:stretch>
        </p:blipFill>
        <p:spPr>
          <a:xfrm>
            <a:off x="12430556" y="1249743"/>
            <a:ext cx="5834840" cy="2404864"/>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Titolo 1"/>
          <p:cNvSpPr txBox="1"/>
          <p:nvPr>
            <p:ph type="title"/>
          </p:nvPr>
        </p:nvSpPr>
        <p:spPr>
          <a:prstGeom prst="rect">
            <a:avLst/>
          </a:prstGeom>
        </p:spPr>
        <p:txBody>
          <a:bodyPr/>
          <a:lstStyle>
            <a:lvl1pPr>
              <a:defRPr b="1" sz="4000">
                <a:solidFill>
                  <a:srgbClr val="FF2600"/>
                </a:solidFill>
                <a:latin typeface="Carlito"/>
                <a:ea typeface="Carlito"/>
                <a:cs typeface="Carlito"/>
                <a:sym typeface="Carlito"/>
              </a:defRPr>
            </a:lvl1pPr>
          </a:lstStyle>
          <a:p>
            <a:pPr/>
            <a:r>
              <a:t>Intelligenza artificiale  e the Human Digital Twin in Radiodiagnostica</a:t>
            </a:r>
          </a:p>
        </p:txBody>
      </p:sp>
      <p:sp>
        <p:nvSpPr>
          <p:cNvPr id="376" name="Segnaposto contenuto 2"/>
          <p:cNvSpPr txBox="1"/>
          <p:nvPr>
            <p:ph type="body" idx="1"/>
          </p:nvPr>
        </p:nvSpPr>
        <p:spPr>
          <a:prstGeom prst="rect">
            <a:avLst/>
          </a:prstGeom>
        </p:spPr>
        <p:txBody>
          <a:bodyPr/>
          <a:lstStyle/>
          <a:p>
            <a:pPr marL="514350" indent="-514350" algn="just">
              <a:lnSpc>
                <a:spcPct val="100000"/>
              </a:lnSpc>
              <a:spcBef>
                <a:spcPts val="0"/>
              </a:spcBef>
              <a:buSzTx/>
              <a:buNone/>
              <a:defRPr b="1">
                <a:solidFill>
                  <a:srgbClr val="005493"/>
                </a:solidFill>
              </a:defRPr>
            </a:pPr>
            <a:r>
              <a:t>I Digital Twins </a:t>
            </a:r>
            <a:r>
              <a:rPr b="0"/>
              <a:t>sono repliche virtuali di, oggetti o sistemi reali, sempre più utilizzati in diversi ambiti tra cui quello sanitario. </a:t>
            </a:r>
            <a:endParaRPr b="0"/>
          </a:p>
          <a:p>
            <a:pPr marL="514350" indent="-514350" algn="just">
              <a:lnSpc>
                <a:spcPct val="100000"/>
              </a:lnSpc>
              <a:spcBef>
                <a:spcPts val="0"/>
              </a:spcBef>
              <a:buSzTx/>
              <a:buNone/>
              <a:defRPr>
                <a:solidFill>
                  <a:srgbClr val="005493"/>
                </a:solidFill>
              </a:defRPr>
            </a:pPr>
          </a:p>
          <a:p>
            <a:pPr marL="514350" indent="-514350" algn="just">
              <a:lnSpc>
                <a:spcPct val="100000"/>
              </a:lnSpc>
              <a:spcBef>
                <a:spcPts val="0"/>
              </a:spcBef>
              <a:buSzTx/>
              <a:buNone/>
              <a:defRPr>
                <a:solidFill>
                  <a:srgbClr val="005493"/>
                </a:solidFill>
              </a:defRPr>
            </a:pPr>
            <a:r>
              <a:t>I </a:t>
            </a:r>
            <a:r>
              <a:rPr b="1"/>
              <a:t>Digital Human Twins (DHT)</a:t>
            </a:r>
            <a:r>
              <a:t> rappresentano copie digitali dei pazienti, dove tutte la carattestiche cliniche sono perfettamente riportate in maniera standardizzata.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 name="Artificial intelligence:…"/>
          <p:cNvSpPr txBox="1"/>
          <p:nvPr/>
        </p:nvSpPr>
        <p:spPr>
          <a:xfrm>
            <a:off x="350688" y="1180326"/>
            <a:ext cx="15861321" cy="80648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p>
            <a:pPr algn="just" defTabSz="1371600">
              <a:defRPr b="1" sz="2400">
                <a:solidFill>
                  <a:srgbClr val="005493"/>
                </a:solidFill>
              </a:defRPr>
            </a:pPr>
            <a:r>
              <a:t>Machine learning</a:t>
            </a:r>
            <a:r>
              <a:rPr b="0"/>
              <a:t> (1959 by Arthur Samuel): </a:t>
            </a:r>
            <a:r>
              <a:rPr b="0" i="1"/>
              <a:t>“campo di studio che fornisce ai computer l’abilità di imparare senza essere esplicitamente programmati”</a:t>
            </a:r>
          </a:p>
        </p:txBody>
      </p:sp>
      <p:sp>
        <p:nvSpPr>
          <p:cNvPr id="49" name="Supervised:…"/>
          <p:cNvSpPr txBox="1"/>
          <p:nvPr/>
        </p:nvSpPr>
        <p:spPr>
          <a:xfrm>
            <a:off x="2042113" y="2741301"/>
            <a:ext cx="6130094" cy="117478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p>
            <a:pPr defTabSz="1371600">
              <a:defRPr sz="2400">
                <a:solidFill>
                  <a:srgbClr val="FF2600"/>
                </a:solidFill>
              </a:defRPr>
            </a:pPr>
            <a:r>
              <a:t>Supervisionati:</a:t>
            </a:r>
          </a:p>
          <a:p>
            <a:pPr defTabSz="1371600">
              <a:defRPr sz="2400">
                <a:solidFill>
                  <a:srgbClr val="FF2600"/>
                </a:solidFill>
              </a:defRPr>
            </a:pPr>
            <a:r>
              <a:t>Necessitano di input ed output definiti e addestramento manuale</a:t>
            </a:r>
          </a:p>
        </p:txBody>
      </p:sp>
      <p:pic>
        <p:nvPicPr>
          <p:cNvPr id="50" name="Schermata 2019-04-29 alle 19.23.52.jpg" descr="Schermata 2019-04-29 alle 19.23.52.jpg"/>
          <p:cNvPicPr>
            <a:picLocks noChangeAspect="1"/>
          </p:cNvPicPr>
          <p:nvPr/>
        </p:nvPicPr>
        <p:blipFill>
          <a:blip r:embed="rId2">
            <a:extLst/>
          </a:blip>
          <a:stretch>
            <a:fillRect/>
          </a:stretch>
        </p:blipFill>
        <p:spPr>
          <a:xfrm>
            <a:off x="1957586" y="4698730"/>
            <a:ext cx="5309817" cy="1602456"/>
          </a:xfrm>
          <a:prstGeom prst="rect">
            <a:avLst/>
          </a:prstGeom>
          <a:ln w="12700">
            <a:miter lim="400000"/>
          </a:ln>
        </p:spPr>
      </p:pic>
      <p:pic>
        <p:nvPicPr>
          <p:cNvPr id="51" name="Schermata 2019-04-29 alle 19.24.03.jpg" descr="Schermata 2019-04-29 alle 19.24.03.jpg"/>
          <p:cNvPicPr>
            <a:picLocks noChangeAspect="1"/>
          </p:cNvPicPr>
          <p:nvPr/>
        </p:nvPicPr>
        <p:blipFill>
          <a:blip r:embed="rId3">
            <a:extLst/>
          </a:blip>
          <a:srcRect l="0" t="0" r="0" b="7579"/>
          <a:stretch>
            <a:fillRect/>
          </a:stretch>
        </p:blipFill>
        <p:spPr>
          <a:xfrm>
            <a:off x="2000064" y="6291941"/>
            <a:ext cx="5224879" cy="2096701"/>
          </a:xfrm>
          <a:prstGeom prst="rect">
            <a:avLst/>
          </a:prstGeom>
          <a:ln w="12700">
            <a:miter lim="400000"/>
          </a:ln>
        </p:spPr>
      </p:pic>
      <p:pic>
        <p:nvPicPr>
          <p:cNvPr id="52" name="Schermata 2019-04-29 alle 19.24.18.jpg" descr="Schermata 2019-04-29 alle 19.24.18.jpg"/>
          <p:cNvPicPr>
            <a:picLocks noChangeAspect="1"/>
          </p:cNvPicPr>
          <p:nvPr/>
        </p:nvPicPr>
        <p:blipFill>
          <a:blip r:embed="rId4">
            <a:extLst/>
          </a:blip>
          <a:stretch>
            <a:fillRect/>
          </a:stretch>
        </p:blipFill>
        <p:spPr>
          <a:xfrm>
            <a:off x="11117608" y="4698731"/>
            <a:ext cx="4845208" cy="1602455"/>
          </a:xfrm>
          <a:prstGeom prst="rect">
            <a:avLst/>
          </a:prstGeom>
          <a:ln w="12700">
            <a:miter lim="400000"/>
          </a:ln>
        </p:spPr>
      </p:pic>
      <p:sp>
        <p:nvSpPr>
          <p:cNvPr id="53" name="Training"/>
          <p:cNvSpPr txBox="1"/>
          <p:nvPr/>
        </p:nvSpPr>
        <p:spPr>
          <a:xfrm>
            <a:off x="3887178" y="4342455"/>
            <a:ext cx="1450634" cy="43818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defTabSz="1371600">
              <a:defRPr sz="2400">
                <a:solidFill>
                  <a:srgbClr val="011993"/>
                </a:solidFill>
              </a:defRPr>
            </a:lvl1pPr>
          </a:lstStyle>
          <a:p>
            <a:pPr/>
            <a:r>
              <a:t>Training</a:t>
            </a:r>
          </a:p>
        </p:txBody>
      </p:sp>
      <p:sp>
        <p:nvSpPr>
          <p:cNvPr id="54" name="Unsupervised:…"/>
          <p:cNvSpPr txBox="1"/>
          <p:nvPr/>
        </p:nvSpPr>
        <p:spPr>
          <a:xfrm>
            <a:off x="11608646" y="2919102"/>
            <a:ext cx="4805813" cy="80648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p>
            <a:pPr defTabSz="1371600">
              <a:defRPr sz="2400">
                <a:solidFill>
                  <a:srgbClr val="FF2600"/>
                </a:solidFill>
              </a:defRPr>
            </a:pPr>
            <a:r>
              <a:t>Non supervisionati:</a:t>
            </a:r>
          </a:p>
          <a:p>
            <a:pPr defTabSz="1371600">
              <a:defRPr sz="2400">
                <a:solidFill>
                  <a:srgbClr val="FF2600"/>
                </a:solidFill>
              </a:defRPr>
            </a:pPr>
            <a:r>
              <a:t>Hanno solo l’output definito</a:t>
            </a:r>
          </a:p>
        </p:txBody>
      </p:sp>
      <p:pic>
        <p:nvPicPr>
          <p:cNvPr id="55" name="Schermata 2019-04-29 alle 19.26.41.jpg" descr="Schermata 2019-04-29 alle 19.26.41.jpg"/>
          <p:cNvPicPr>
            <a:picLocks noChangeAspect="1"/>
          </p:cNvPicPr>
          <p:nvPr/>
        </p:nvPicPr>
        <p:blipFill>
          <a:blip r:embed="rId5">
            <a:extLst/>
          </a:blip>
          <a:stretch>
            <a:fillRect/>
          </a:stretch>
        </p:blipFill>
        <p:spPr>
          <a:xfrm>
            <a:off x="10743232" y="6426430"/>
            <a:ext cx="5593960" cy="1896728"/>
          </a:xfrm>
          <a:prstGeom prst="rect">
            <a:avLst/>
          </a:prstGeom>
          <a:ln w="12700">
            <a:miter lim="400000"/>
          </a:ln>
        </p:spPr>
      </p:pic>
      <p:sp>
        <p:nvSpPr>
          <p:cNvPr id="56" name="Machine learning"/>
          <p:cNvSpPr txBox="1"/>
          <p:nvPr/>
        </p:nvSpPr>
        <p:spPr>
          <a:xfrm>
            <a:off x="3255057" y="223361"/>
            <a:ext cx="11565615" cy="647335"/>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defTabSz="1371600">
              <a:defRPr b="1" sz="4000">
                <a:solidFill>
                  <a:srgbClr val="FF2600"/>
                </a:solidFill>
              </a:defRPr>
            </a:lvl1pPr>
          </a:lstStyle>
          <a:p>
            <a:pPr/>
            <a:r>
              <a:t>Machine learning</a:t>
            </a:r>
          </a:p>
        </p:txBody>
      </p:sp>
      <p:sp>
        <p:nvSpPr>
          <p:cNvPr id="57" name="Training"/>
          <p:cNvSpPr txBox="1"/>
          <p:nvPr/>
        </p:nvSpPr>
        <p:spPr>
          <a:xfrm>
            <a:off x="12814896" y="4206744"/>
            <a:ext cx="1450634" cy="43818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defTabSz="1371600">
              <a:defRPr sz="2400">
                <a:solidFill>
                  <a:srgbClr val="011993"/>
                </a:solidFill>
              </a:defRPr>
            </a:lvl1pPr>
          </a:lstStyle>
          <a:p>
            <a:pPr/>
            <a:r>
              <a:t>Training</a:t>
            </a:r>
          </a:p>
        </p:txBody>
      </p:sp>
      <p:sp>
        <p:nvSpPr>
          <p:cNvPr id="58" name="Machine learning"/>
          <p:cNvSpPr txBox="1"/>
          <p:nvPr/>
        </p:nvSpPr>
        <p:spPr>
          <a:xfrm>
            <a:off x="6858969" y="9018292"/>
            <a:ext cx="4072383" cy="490471"/>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defTabSz="1371600">
              <a:defRPr b="1" sz="2800">
                <a:solidFill>
                  <a:srgbClr val="FF2600"/>
                </a:solidFill>
              </a:defRPr>
            </a:lvl1pPr>
          </a:lstStyle>
          <a:p>
            <a:pPr/>
            <a:r>
              <a:t>Il problema dei DATI </a:t>
            </a:r>
          </a:p>
        </p:txBody>
      </p:sp>
      <p:sp>
        <p:nvSpPr>
          <p:cNvPr id="59" name="Rettangolo"/>
          <p:cNvSpPr/>
          <p:nvPr/>
        </p:nvSpPr>
        <p:spPr>
          <a:xfrm>
            <a:off x="1686670" y="6456622"/>
            <a:ext cx="1810052" cy="2239713"/>
          </a:xfrm>
          <a:prstGeom prst="rect">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0" name="Rettangolo"/>
          <p:cNvSpPr/>
          <p:nvPr/>
        </p:nvSpPr>
        <p:spPr>
          <a:xfrm>
            <a:off x="10931011" y="6440678"/>
            <a:ext cx="1810051" cy="2239713"/>
          </a:xfrm>
          <a:prstGeom prst="rect">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1" name="Linea"/>
          <p:cNvSpPr/>
          <p:nvPr/>
        </p:nvSpPr>
        <p:spPr>
          <a:xfrm flipV="1">
            <a:off x="10732921" y="8819883"/>
            <a:ext cx="699264" cy="374426"/>
          </a:xfrm>
          <a:prstGeom prst="line">
            <a:avLst/>
          </a:prstGeom>
          <a:ln w="50800">
            <a:solidFill>
              <a:srgbClr val="FF2600"/>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62" name="Linea"/>
          <p:cNvSpPr/>
          <p:nvPr/>
        </p:nvSpPr>
        <p:spPr>
          <a:xfrm flipH="1" flipV="1">
            <a:off x="3705989" y="8709725"/>
            <a:ext cx="3267427" cy="469549"/>
          </a:xfrm>
          <a:prstGeom prst="line">
            <a:avLst/>
          </a:prstGeom>
          <a:ln w="50800">
            <a:solidFill>
              <a:srgbClr val="FF2600"/>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Titolo 1"/>
          <p:cNvSpPr txBox="1"/>
          <p:nvPr>
            <p:ph type="title"/>
          </p:nvPr>
        </p:nvSpPr>
        <p:spPr>
          <a:prstGeom prst="rect">
            <a:avLst/>
          </a:prstGeom>
        </p:spPr>
        <p:txBody>
          <a:bodyPr/>
          <a:lstStyle>
            <a:lvl1pPr>
              <a:defRPr sz="6000" u="sng"/>
            </a:lvl1pPr>
          </a:lstStyle>
          <a:p>
            <a:pPr/>
            <a:r>
              <a:t>AGGIORNAMENTO LETTERATURA</a:t>
            </a:r>
          </a:p>
        </p:txBody>
      </p:sp>
      <p:sp>
        <p:nvSpPr>
          <p:cNvPr id="379" name="Doppio clic per modificare"/>
          <p:cNvSpPr txBox="1"/>
          <p:nvPr>
            <p:ph type="body" idx="1"/>
          </p:nvPr>
        </p:nvSpPr>
        <p:spPr>
          <a:prstGeom prst="rect">
            <a:avLst/>
          </a:prstGeom>
        </p:spPr>
        <p:txBody>
          <a:bodyPr/>
          <a:lstStyle/>
          <a:p>
            <a:pPr/>
          </a:p>
        </p:txBody>
      </p:sp>
      <p:pic>
        <p:nvPicPr>
          <p:cNvPr id="380" name="Segnaposto contenuto 8" descr="Segnaposto contenuto 8"/>
          <p:cNvPicPr>
            <a:picLocks noChangeAspect="1"/>
          </p:cNvPicPr>
          <p:nvPr/>
        </p:nvPicPr>
        <p:blipFill>
          <a:blip r:embed="rId2">
            <a:extLst/>
          </a:blip>
          <a:stretch>
            <a:fillRect/>
          </a:stretch>
        </p:blipFill>
        <p:spPr>
          <a:xfrm>
            <a:off x="682644" y="4388312"/>
            <a:ext cx="7658763" cy="2823456"/>
          </a:xfrm>
          <a:prstGeom prst="rect">
            <a:avLst/>
          </a:prstGeom>
          <a:ln w="12700">
            <a:miter lim="400000"/>
          </a:ln>
        </p:spPr>
      </p:pic>
      <p:pic>
        <p:nvPicPr>
          <p:cNvPr id="381" name="Immagine 4" descr="Immagine 4"/>
          <p:cNvPicPr>
            <a:picLocks noChangeAspect="1"/>
          </p:cNvPicPr>
          <p:nvPr/>
        </p:nvPicPr>
        <p:blipFill>
          <a:blip r:embed="rId3">
            <a:extLst/>
          </a:blip>
          <a:stretch>
            <a:fillRect/>
          </a:stretch>
        </p:blipFill>
        <p:spPr>
          <a:xfrm>
            <a:off x="756737" y="2032441"/>
            <a:ext cx="9350551" cy="2171889"/>
          </a:xfrm>
          <a:prstGeom prst="rect">
            <a:avLst/>
          </a:prstGeom>
          <a:ln w="12700">
            <a:miter lim="400000"/>
          </a:ln>
        </p:spPr>
      </p:pic>
      <p:pic>
        <p:nvPicPr>
          <p:cNvPr id="382" name="Immagine 6" descr="Immagine 6"/>
          <p:cNvPicPr>
            <a:picLocks noChangeAspect="1"/>
          </p:cNvPicPr>
          <p:nvPr/>
        </p:nvPicPr>
        <p:blipFill>
          <a:blip r:embed="rId4">
            <a:extLst/>
          </a:blip>
          <a:stretch>
            <a:fillRect/>
          </a:stretch>
        </p:blipFill>
        <p:spPr>
          <a:xfrm>
            <a:off x="652789" y="7395751"/>
            <a:ext cx="9967825" cy="2491957"/>
          </a:xfrm>
          <a:prstGeom prst="rect">
            <a:avLst/>
          </a:prstGeom>
          <a:ln w="12700">
            <a:miter lim="400000"/>
          </a:ln>
        </p:spPr>
      </p:pic>
      <p:pic>
        <p:nvPicPr>
          <p:cNvPr id="383" name="Immagine 10" descr="Immagine 10"/>
          <p:cNvPicPr>
            <a:picLocks noChangeAspect="1"/>
          </p:cNvPicPr>
          <p:nvPr/>
        </p:nvPicPr>
        <p:blipFill>
          <a:blip r:embed="rId5">
            <a:extLst/>
          </a:blip>
          <a:stretch>
            <a:fillRect/>
          </a:stretch>
        </p:blipFill>
        <p:spPr>
          <a:xfrm>
            <a:off x="11756044" y="4288103"/>
            <a:ext cx="5879167" cy="4466072"/>
          </a:xfrm>
          <a:prstGeom prst="rect">
            <a:avLst/>
          </a:prstGeom>
          <a:ln w="12700">
            <a:miter lim="400000"/>
          </a:ln>
        </p:spPr>
      </p:pic>
      <p:sp>
        <p:nvSpPr>
          <p:cNvPr id="384" name="Intelligenza artificiale  e the Human Digital Twin in Radiodiagnostica"/>
          <p:cNvSpPr txBox="1"/>
          <p:nvPr/>
        </p:nvSpPr>
        <p:spPr>
          <a:xfrm>
            <a:off x="-905083" y="425395"/>
            <a:ext cx="18928469" cy="60162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1371600">
              <a:lnSpc>
                <a:spcPct val="90000"/>
              </a:lnSpc>
              <a:defRPr b="1" sz="4000">
                <a:solidFill>
                  <a:srgbClr val="FF2600"/>
                </a:solidFill>
              </a:defRPr>
            </a:lvl1pPr>
          </a:lstStyle>
          <a:p>
            <a:pPr/>
            <a:r>
              <a:t>Intelligenza artificiale  e the Human Digital Twin in Radiodiagnostica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1"/>
                                        </p:tgtEl>
                                        <p:attrNameLst>
                                          <p:attrName>style.visibility</p:attrName>
                                        </p:attrNameLst>
                                      </p:cBhvr>
                                      <p:to>
                                        <p:strVal val="visible"/>
                                      </p:to>
                                    </p:set>
                                    <p:animEffect filter="wipe(left)" transition="in">
                                      <p:cBhvr>
                                        <p:cTn id="7" dur="500"/>
                                        <p:tgtEl>
                                          <p:spTgt spid="38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80"/>
                                        </p:tgtEl>
                                        <p:attrNameLst>
                                          <p:attrName>style.visibility</p:attrName>
                                        </p:attrNameLst>
                                      </p:cBhvr>
                                      <p:to>
                                        <p:strVal val="visible"/>
                                      </p:to>
                                    </p:set>
                                    <p:animEffect filter="wipe(left)" transition="in">
                                      <p:cBhvr>
                                        <p:cTn id="12" dur="500"/>
                                        <p:tgtEl>
                                          <p:spTgt spid="38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82"/>
                                        </p:tgtEl>
                                        <p:attrNameLst>
                                          <p:attrName>style.visibility</p:attrName>
                                        </p:attrNameLst>
                                      </p:cBhvr>
                                      <p:to>
                                        <p:strVal val="visible"/>
                                      </p:to>
                                    </p:set>
                                    <p:animEffect filter="wipe(left)" transition="in">
                                      <p:cBhvr>
                                        <p:cTn id="17" dur="5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0" grpId="2"/>
      <p:bldP build="whole" bldLvl="1" animBg="1" rev="0" advAuto="0" spid="381" grpId="1"/>
      <p:bldP build="whole" bldLvl="1" animBg="1" rev="0" advAuto="0" spid="382" grpId="3"/>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Titolo 1"/>
          <p:cNvSpPr txBox="1"/>
          <p:nvPr>
            <p:ph type="title"/>
          </p:nvPr>
        </p:nvSpPr>
        <p:spPr>
          <a:prstGeom prst="rect">
            <a:avLst/>
          </a:prstGeom>
        </p:spPr>
        <p:txBody>
          <a:bodyPr/>
          <a:lstStyle>
            <a:lvl1pPr>
              <a:defRPr b="1" sz="4000">
                <a:solidFill>
                  <a:srgbClr val="FF2600"/>
                </a:solidFill>
                <a:latin typeface="Carlito"/>
                <a:ea typeface="Carlito"/>
                <a:cs typeface="Carlito"/>
                <a:sym typeface="Carlito"/>
              </a:defRPr>
            </a:lvl1pPr>
          </a:lstStyle>
          <a:p>
            <a:pPr/>
            <a:r>
              <a:t>Intelligenza artificiale  e the Human Digital Twin in Radiodiagnostica</a:t>
            </a:r>
          </a:p>
        </p:txBody>
      </p:sp>
      <p:sp>
        <p:nvSpPr>
          <p:cNvPr id="387" name="Rectangle 1"/>
          <p:cNvSpPr txBox="1"/>
          <p:nvPr>
            <p:ph type="body" idx="1"/>
          </p:nvPr>
        </p:nvSpPr>
        <p:spPr>
          <a:prstGeom prst="rect">
            <a:avLst/>
          </a:prstGeom>
        </p:spPr>
        <p:txBody>
          <a:bodyPr/>
          <a:lstStyle/>
          <a:p>
            <a:pPr marL="353728" indent="-353728" defTabSz="1344168">
              <a:lnSpc>
                <a:spcPct val="200000"/>
              </a:lnSpc>
              <a:spcBef>
                <a:spcPts val="0"/>
              </a:spcBef>
              <a:buFontTx/>
              <a:defRPr sz="3920">
                <a:solidFill>
                  <a:srgbClr val="005493"/>
                </a:solidFill>
              </a:defRPr>
            </a:pPr>
            <a:r>
              <a:rPr b="1"/>
              <a:t>Repliche virtuali dei pazienti: </a:t>
            </a:r>
            <a:r>
              <a:t>Per diagnosi e trattamenti su misura</a:t>
            </a:r>
          </a:p>
          <a:p>
            <a:pPr marL="412683" indent="-412683" defTabSz="1344168">
              <a:lnSpc>
                <a:spcPct val="200000"/>
              </a:lnSpc>
              <a:spcBef>
                <a:spcPts val="0"/>
              </a:spcBef>
              <a:buFontTx/>
              <a:defRPr sz="3920">
                <a:solidFill>
                  <a:srgbClr val="005493"/>
                </a:solidFill>
              </a:defRPr>
            </a:pPr>
            <a:r>
              <a:rPr b="1"/>
              <a:t>Supporto alla gestione ospedaliera: </a:t>
            </a:r>
            <a:r>
              <a:t>Ottimizzazione risorse e miglioramento </a:t>
            </a:r>
          </a:p>
          <a:p>
            <a:pPr marL="412683" indent="-412683" defTabSz="1344168">
              <a:lnSpc>
                <a:spcPct val="200000"/>
              </a:lnSpc>
              <a:spcBef>
                <a:spcPts val="0"/>
              </a:spcBef>
              <a:buFontTx/>
              <a:defRPr sz="3920">
                <a:solidFill>
                  <a:srgbClr val="005493"/>
                </a:solidFill>
              </a:defRPr>
            </a:pPr>
            <a:r>
              <a:rPr b="1"/>
              <a:t>Strumento di formazione per giovani medici: </a:t>
            </a:r>
            <a:r>
              <a:t>Simulazioni e anatomia digitale</a:t>
            </a:r>
          </a:p>
          <a:p>
            <a:pPr marL="412683" indent="-412683" defTabSz="1344168">
              <a:lnSpc>
                <a:spcPct val="200000"/>
              </a:lnSpc>
              <a:spcBef>
                <a:spcPts val="0"/>
              </a:spcBef>
              <a:buFontTx/>
              <a:defRPr sz="3920">
                <a:solidFill>
                  <a:srgbClr val="005493"/>
                </a:solidFill>
              </a:defRPr>
            </a:pPr>
            <a:r>
              <a:rPr b="1"/>
              <a:t>LIMITI: </a:t>
            </a:r>
            <a:r>
              <a:t>Sicurezza, qualità dei dati, interoperabilità</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7">
                                            <p:bg/>
                                          </p:spTgt>
                                        </p:tgtEl>
                                        <p:attrNameLst>
                                          <p:attrName>style.visibility</p:attrName>
                                        </p:attrNameLst>
                                      </p:cBhvr>
                                      <p:to>
                                        <p:strVal val="visible"/>
                                      </p:to>
                                    </p:set>
                                    <p:animEffect filter="wipe(left)" transition="in">
                                      <p:cBhvr>
                                        <p:cTn id="7" dur="500"/>
                                        <p:tgtEl>
                                          <p:spTgt spid="38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87">
                                            <p:txEl>
                                              <p:pRg st="0" end="0"/>
                                            </p:txEl>
                                          </p:spTgt>
                                        </p:tgtEl>
                                        <p:attrNameLst>
                                          <p:attrName>style.visibility</p:attrName>
                                        </p:attrNameLst>
                                      </p:cBhvr>
                                      <p:to>
                                        <p:strVal val="visible"/>
                                      </p:to>
                                    </p:set>
                                    <p:animEffect filter="wipe(left)" transition="in">
                                      <p:cBhvr>
                                        <p:cTn id="10" dur="500"/>
                                        <p:tgtEl>
                                          <p:spTgt spid="3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87">
                                            <p:txEl>
                                              <p:pRg st="1" end="1"/>
                                            </p:txEl>
                                          </p:spTgt>
                                        </p:tgtEl>
                                        <p:attrNameLst>
                                          <p:attrName>style.visibility</p:attrName>
                                        </p:attrNameLst>
                                      </p:cBhvr>
                                      <p:to>
                                        <p:strVal val="visible"/>
                                      </p:to>
                                    </p:set>
                                    <p:animEffect filter="wipe(left)" transition="in">
                                      <p:cBhvr>
                                        <p:cTn id="15" dur="500"/>
                                        <p:tgtEl>
                                          <p:spTgt spid="3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87">
                                            <p:txEl>
                                              <p:pRg st="2" end="2"/>
                                            </p:txEl>
                                          </p:spTgt>
                                        </p:tgtEl>
                                        <p:attrNameLst>
                                          <p:attrName>style.visibility</p:attrName>
                                        </p:attrNameLst>
                                      </p:cBhvr>
                                      <p:to>
                                        <p:strVal val="visible"/>
                                      </p:to>
                                    </p:set>
                                    <p:animEffect filter="wipe(left)" transition="in">
                                      <p:cBhvr>
                                        <p:cTn id="20" dur="500"/>
                                        <p:tgtEl>
                                          <p:spTgt spid="38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87">
                                            <p:txEl>
                                              <p:pRg st="3" end="3"/>
                                            </p:txEl>
                                          </p:spTgt>
                                        </p:tgtEl>
                                        <p:attrNameLst>
                                          <p:attrName>style.visibility</p:attrName>
                                        </p:attrNameLst>
                                      </p:cBhvr>
                                      <p:to>
                                        <p:strVal val="visible"/>
                                      </p:to>
                                    </p:set>
                                    <p:animEffect filter="wipe(left)" transition="in">
                                      <p:cBhvr>
                                        <p:cTn id="25" dur="500"/>
                                        <p:tgtEl>
                                          <p:spTgt spid="38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87"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Doppio clic per modificare"/>
          <p:cNvSpPr txBox="1"/>
          <p:nvPr>
            <p:ph type="title"/>
          </p:nvPr>
        </p:nvSpPr>
        <p:spPr>
          <a:prstGeom prst="rect">
            <a:avLst/>
          </a:prstGeom>
        </p:spPr>
        <p:txBody>
          <a:bodyPr/>
          <a:lstStyle/>
          <a:p>
            <a:pPr/>
          </a:p>
        </p:txBody>
      </p:sp>
      <p:sp>
        <p:nvSpPr>
          <p:cNvPr id="390" name="Doppio clic per modificare"/>
          <p:cNvSpPr txBox="1"/>
          <p:nvPr>
            <p:ph type="body" idx="1"/>
          </p:nvPr>
        </p:nvSpPr>
        <p:spPr>
          <a:prstGeom prst="rect">
            <a:avLst/>
          </a:prstGeom>
        </p:spPr>
        <p:txBody>
          <a:bodyPr/>
          <a:lstStyle/>
          <a:p>
            <a:pPr/>
          </a:p>
        </p:txBody>
      </p:sp>
      <p:pic>
        <p:nvPicPr>
          <p:cNvPr id="391" name="Segnaposto contenuto 4" descr="Segnaposto contenuto 4"/>
          <p:cNvPicPr>
            <a:picLocks noChangeAspect="1"/>
          </p:cNvPicPr>
          <p:nvPr/>
        </p:nvPicPr>
        <p:blipFill>
          <a:blip r:embed="rId2">
            <a:extLst/>
          </a:blip>
          <a:stretch>
            <a:fillRect/>
          </a:stretch>
        </p:blipFill>
        <p:spPr>
          <a:xfrm>
            <a:off x="702593" y="86919"/>
            <a:ext cx="7279862" cy="5405299"/>
          </a:xfrm>
          <a:prstGeom prst="rect">
            <a:avLst/>
          </a:prstGeom>
          <a:ln w="12700">
            <a:miter lim="400000"/>
          </a:ln>
        </p:spPr>
      </p:pic>
      <p:pic>
        <p:nvPicPr>
          <p:cNvPr id="392" name="Screenshot 2025-05-15 alle 10.46.56.png" descr="Screenshot 2025-05-15 alle 10.46.56.png"/>
          <p:cNvPicPr>
            <a:picLocks noChangeAspect="1"/>
          </p:cNvPicPr>
          <p:nvPr/>
        </p:nvPicPr>
        <p:blipFill>
          <a:blip r:embed="rId3">
            <a:extLst/>
          </a:blip>
          <a:stretch>
            <a:fillRect/>
          </a:stretch>
        </p:blipFill>
        <p:spPr>
          <a:xfrm>
            <a:off x="8551665" y="38186"/>
            <a:ext cx="7104693" cy="5405299"/>
          </a:xfrm>
          <a:prstGeom prst="rect">
            <a:avLst/>
          </a:prstGeom>
          <a:ln w="12700">
            <a:miter lim="400000"/>
          </a:ln>
        </p:spPr>
      </p:pic>
      <p:sp>
        <p:nvSpPr>
          <p:cNvPr id="393" name="Digital Human Twin sono composti da una moltitudine di dati non solo nel tempo 0 ma che seguono l’evoluzione del paziente durante la malattia o la terapia per regristrarne i cambiamenti e le evoluzioni. Questo approccio è più “reale” rispetto ai singoli "/>
          <p:cNvSpPr txBox="1"/>
          <p:nvPr/>
        </p:nvSpPr>
        <p:spPr>
          <a:xfrm>
            <a:off x="450794" y="6064195"/>
            <a:ext cx="17516973" cy="231546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defTabSz="1371600">
              <a:lnSpc>
                <a:spcPct val="90000"/>
              </a:lnSpc>
              <a:defRPr sz="4000">
                <a:solidFill>
                  <a:srgbClr val="FF2600"/>
                </a:solidFill>
              </a:defRPr>
            </a:lvl1pPr>
          </a:lstStyle>
          <a:p>
            <a:pPr/>
            <a:r>
              <a:t>Digital Human Twin sono composti da una moltitudine di dati non solo nel tempo 0 ma che seguono l’evoluzione del paziente durante la malattia o la terapia per regristrarne i cambiamenti e le evoluzioni. Questo approccio è più “reale” rispetto ai singoli approcci nei vari tempi</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Doppio clic per modificare"/>
          <p:cNvSpPr txBox="1"/>
          <p:nvPr>
            <p:ph type="title"/>
          </p:nvPr>
        </p:nvSpPr>
        <p:spPr>
          <a:prstGeom prst="rect">
            <a:avLst/>
          </a:prstGeom>
        </p:spPr>
        <p:txBody>
          <a:bodyPr/>
          <a:lstStyle/>
          <a:p>
            <a:pPr/>
          </a:p>
        </p:txBody>
      </p:sp>
      <p:sp>
        <p:nvSpPr>
          <p:cNvPr id="396" name="Doppio clic per modificare"/>
          <p:cNvSpPr txBox="1"/>
          <p:nvPr>
            <p:ph type="body" idx="1"/>
          </p:nvPr>
        </p:nvSpPr>
        <p:spPr>
          <a:prstGeom prst="rect">
            <a:avLst/>
          </a:prstGeom>
        </p:spPr>
        <p:txBody>
          <a:bodyPr/>
          <a:lstStyle/>
          <a:p>
            <a:pPr/>
          </a:p>
        </p:txBody>
      </p:sp>
      <p:pic>
        <p:nvPicPr>
          <p:cNvPr id="397" name="Screenshot 2025-05-15 alle 10.42.08.png" descr="Screenshot 2025-05-15 alle 10.42.08.png"/>
          <p:cNvPicPr>
            <a:picLocks noChangeAspect="1"/>
          </p:cNvPicPr>
          <p:nvPr/>
        </p:nvPicPr>
        <p:blipFill>
          <a:blip r:embed="rId2">
            <a:extLst/>
          </a:blip>
          <a:stretch>
            <a:fillRect/>
          </a:stretch>
        </p:blipFill>
        <p:spPr>
          <a:xfrm>
            <a:off x="-31991" y="2296976"/>
            <a:ext cx="8843689" cy="5693048"/>
          </a:xfrm>
          <a:prstGeom prst="rect">
            <a:avLst/>
          </a:prstGeom>
          <a:ln w="12700">
            <a:miter lim="400000"/>
          </a:ln>
        </p:spPr>
      </p:pic>
      <p:pic>
        <p:nvPicPr>
          <p:cNvPr id="398" name="Screenshot 2025-05-20 alle 19.02.01.png" descr="Screenshot 2025-05-20 alle 19.02.01.png"/>
          <p:cNvPicPr>
            <a:picLocks noChangeAspect="1"/>
          </p:cNvPicPr>
          <p:nvPr/>
        </p:nvPicPr>
        <p:blipFill>
          <a:blip r:embed="rId3">
            <a:extLst/>
          </a:blip>
          <a:stretch>
            <a:fillRect/>
          </a:stretch>
        </p:blipFill>
        <p:spPr>
          <a:xfrm>
            <a:off x="8685724" y="4688788"/>
            <a:ext cx="9328288" cy="5446453"/>
          </a:xfrm>
          <a:prstGeom prst="rect">
            <a:avLst/>
          </a:prstGeom>
          <a:ln w="12700">
            <a:miter lim="400000"/>
          </a:ln>
        </p:spPr>
      </p:pic>
      <p:sp>
        <p:nvSpPr>
          <p:cNvPr id="399" name="Digital Human Twin vive nell’infosfera del paziente su piano totalmente virtuale e digitale, l’interazione con i dati provenienti dalla diagnostica e dai device di monitoraggio aggiornano continuamente la copia virtuale di quel paziente in un continuo co"/>
          <p:cNvSpPr txBox="1"/>
          <p:nvPr/>
        </p:nvSpPr>
        <p:spPr>
          <a:xfrm>
            <a:off x="80714" y="280095"/>
            <a:ext cx="16554352" cy="231546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defTabSz="1371600">
              <a:lnSpc>
                <a:spcPct val="90000"/>
              </a:lnSpc>
              <a:defRPr sz="4000">
                <a:solidFill>
                  <a:srgbClr val="FF2600"/>
                </a:solidFill>
              </a:defRPr>
            </a:lvl1pPr>
          </a:lstStyle>
          <a:p>
            <a:pPr/>
            <a:r>
              <a:t>Digital Human Twin vive nell’infosfera del paziente su piano totalmente virtuale e digitale, l’interazione con i dati provenienti dalla diagnostica e dai device di monitoraggio aggiornano continuamente la copia virtuale di quel paziente in un continuo collegamento tra reale e virtuale</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Doppio clic per modificare"/>
          <p:cNvSpPr txBox="1"/>
          <p:nvPr>
            <p:ph type="title"/>
          </p:nvPr>
        </p:nvSpPr>
        <p:spPr>
          <a:xfrm>
            <a:off x="3229429" y="1517361"/>
            <a:ext cx="15985671" cy="1988346"/>
          </a:xfrm>
          <a:prstGeom prst="rect">
            <a:avLst/>
          </a:prstGeom>
        </p:spPr>
        <p:txBody>
          <a:bodyPr/>
          <a:lstStyle/>
          <a:p>
            <a:pPr/>
          </a:p>
        </p:txBody>
      </p:sp>
      <p:sp>
        <p:nvSpPr>
          <p:cNvPr id="402" name="Doppio clic per modificare"/>
          <p:cNvSpPr txBox="1"/>
          <p:nvPr>
            <p:ph type="body" idx="1"/>
          </p:nvPr>
        </p:nvSpPr>
        <p:spPr>
          <a:prstGeom prst="rect">
            <a:avLst/>
          </a:prstGeom>
        </p:spPr>
        <p:txBody>
          <a:bodyPr/>
          <a:lstStyle/>
          <a:p>
            <a:pPr/>
          </a:p>
        </p:txBody>
      </p:sp>
      <p:pic>
        <p:nvPicPr>
          <p:cNvPr id="403" name="Screenshot 2025-10-10 alle 15.25.08.png" descr="Screenshot 2025-10-10 alle 15.25.08.png"/>
          <p:cNvPicPr>
            <a:picLocks noChangeAspect="1"/>
          </p:cNvPicPr>
          <p:nvPr/>
        </p:nvPicPr>
        <p:blipFill>
          <a:blip r:embed="rId2">
            <a:extLst/>
          </a:blip>
          <a:stretch>
            <a:fillRect/>
          </a:stretch>
        </p:blipFill>
        <p:spPr>
          <a:xfrm>
            <a:off x="5807435" y="420553"/>
            <a:ext cx="9009134" cy="5213620"/>
          </a:xfrm>
          <a:prstGeom prst="rect">
            <a:avLst/>
          </a:prstGeom>
          <a:ln w="12700">
            <a:miter lim="400000"/>
          </a:ln>
        </p:spPr>
      </p:pic>
      <p:pic>
        <p:nvPicPr>
          <p:cNvPr id="404" name="Screenshot 2025-10-10 alle 15.22.53.png" descr="Screenshot 2025-10-10 alle 15.22.53.png"/>
          <p:cNvPicPr>
            <a:picLocks noChangeAspect="1"/>
          </p:cNvPicPr>
          <p:nvPr/>
        </p:nvPicPr>
        <p:blipFill>
          <a:blip r:embed="rId3">
            <a:extLst/>
          </a:blip>
          <a:stretch>
            <a:fillRect/>
          </a:stretch>
        </p:blipFill>
        <p:spPr>
          <a:xfrm>
            <a:off x="-64742" y="-79694"/>
            <a:ext cx="5649509" cy="2322645"/>
          </a:xfrm>
          <a:prstGeom prst="rect">
            <a:avLst/>
          </a:prstGeom>
          <a:ln w="12700">
            <a:miter lim="400000"/>
          </a:ln>
        </p:spPr>
      </p:pic>
      <p:pic>
        <p:nvPicPr>
          <p:cNvPr id="405" name="Screenshot 2025-10-10 alle 15.23.15.png" descr="Screenshot 2025-10-10 alle 15.23.15.png"/>
          <p:cNvPicPr>
            <a:picLocks noChangeAspect="1"/>
          </p:cNvPicPr>
          <p:nvPr/>
        </p:nvPicPr>
        <p:blipFill>
          <a:blip r:embed="rId4">
            <a:extLst/>
          </a:blip>
          <a:stretch>
            <a:fillRect/>
          </a:stretch>
        </p:blipFill>
        <p:spPr>
          <a:xfrm>
            <a:off x="-68504" y="5470167"/>
            <a:ext cx="8520390" cy="4909708"/>
          </a:xfrm>
          <a:prstGeom prst="rect">
            <a:avLst/>
          </a:prstGeom>
          <a:ln w="12700">
            <a:miter lim="400000"/>
          </a:ln>
        </p:spPr>
      </p:pic>
      <p:pic>
        <p:nvPicPr>
          <p:cNvPr id="406" name="Screenshot 2025-10-10 alle 15.23.30.png" descr="Screenshot 2025-10-10 alle 15.23.30.png"/>
          <p:cNvPicPr>
            <a:picLocks noChangeAspect="1"/>
          </p:cNvPicPr>
          <p:nvPr/>
        </p:nvPicPr>
        <p:blipFill>
          <a:blip r:embed="rId5">
            <a:extLst/>
          </a:blip>
          <a:stretch>
            <a:fillRect/>
          </a:stretch>
        </p:blipFill>
        <p:spPr>
          <a:xfrm>
            <a:off x="14355396" y="1467642"/>
            <a:ext cx="4216401" cy="7797801"/>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Doppio clic per modificare"/>
          <p:cNvSpPr txBox="1"/>
          <p:nvPr>
            <p:ph type="title"/>
          </p:nvPr>
        </p:nvSpPr>
        <p:spPr>
          <a:prstGeom prst="rect">
            <a:avLst/>
          </a:prstGeom>
        </p:spPr>
        <p:txBody>
          <a:bodyPr/>
          <a:lstStyle/>
          <a:p>
            <a:pPr/>
          </a:p>
        </p:txBody>
      </p:sp>
      <p:sp>
        <p:nvSpPr>
          <p:cNvPr id="409" name="Doppio clic per modificare"/>
          <p:cNvSpPr txBox="1"/>
          <p:nvPr>
            <p:ph type="body" idx="1"/>
          </p:nvPr>
        </p:nvSpPr>
        <p:spPr>
          <a:prstGeom prst="rect">
            <a:avLst/>
          </a:prstGeom>
        </p:spPr>
        <p:txBody>
          <a:bodyPr/>
          <a:lstStyle/>
          <a:p>
            <a:pPr/>
          </a:p>
        </p:txBody>
      </p:sp>
      <p:pic>
        <p:nvPicPr>
          <p:cNvPr id="410" name="Screenshot 2025-08-13 alle 15.58.11.png:Users:d2rko:Desktop:Screenshot 2025-08-13 alle 15.58.11.png" descr="Screenshot 2025-08-13 alle 15.58.11.png:Users:d2rko:Desktop:Screenshot 2025-08-13 alle 15.58.11.png"/>
          <p:cNvPicPr>
            <a:picLocks noChangeAspect="1"/>
          </p:cNvPicPr>
          <p:nvPr/>
        </p:nvPicPr>
        <p:blipFill>
          <a:blip r:embed="rId2">
            <a:extLst/>
          </a:blip>
          <a:stretch>
            <a:fillRect/>
          </a:stretch>
        </p:blipFill>
        <p:spPr>
          <a:xfrm>
            <a:off x="852180" y="-348055"/>
            <a:ext cx="9652001" cy="4673601"/>
          </a:xfrm>
          <a:prstGeom prst="rect">
            <a:avLst/>
          </a:prstGeom>
          <a:ln w="12700">
            <a:miter lim="400000"/>
          </a:ln>
        </p:spPr>
      </p:pic>
      <p:pic>
        <p:nvPicPr>
          <p:cNvPr id="411" name="Screenshot 2025-08-13 alle 15.58.21.png" descr="Screenshot 2025-08-13 alle 15.58.21.png"/>
          <p:cNvPicPr>
            <a:picLocks noChangeAspect="1"/>
          </p:cNvPicPr>
          <p:nvPr/>
        </p:nvPicPr>
        <p:blipFill>
          <a:blip r:embed="rId3">
            <a:extLst/>
          </a:blip>
          <a:stretch>
            <a:fillRect/>
          </a:stretch>
        </p:blipFill>
        <p:spPr>
          <a:xfrm>
            <a:off x="7458704" y="4421749"/>
            <a:ext cx="7348814" cy="6002172"/>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Doppio clic per modificare"/>
          <p:cNvSpPr txBox="1"/>
          <p:nvPr>
            <p:ph type="title"/>
          </p:nvPr>
        </p:nvSpPr>
        <p:spPr>
          <a:prstGeom prst="rect">
            <a:avLst/>
          </a:prstGeom>
        </p:spPr>
        <p:txBody>
          <a:bodyPr/>
          <a:lstStyle/>
          <a:p>
            <a:pPr/>
          </a:p>
        </p:txBody>
      </p:sp>
      <p:sp>
        <p:nvSpPr>
          <p:cNvPr id="414" name="Doppio clic per modificare"/>
          <p:cNvSpPr txBox="1"/>
          <p:nvPr>
            <p:ph type="body" idx="1"/>
          </p:nvPr>
        </p:nvSpPr>
        <p:spPr>
          <a:prstGeom prst="rect">
            <a:avLst/>
          </a:prstGeom>
        </p:spPr>
        <p:txBody>
          <a:bodyPr/>
          <a:lstStyle/>
          <a:p>
            <a:pPr/>
          </a:p>
        </p:txBody>
      </p:sp>
      <p:pic>
        <p:nvPicPr>
          <p:cNvPr id="415" name="Screenshot 2025-08-16 alle 11.42.21.png" descr="Screenshot 2025-08-16 alle 11.42.21.png"/>
          <p:cNvPicPr>
            <a:picLocks noChangeAspect="1"/>
          </p:cNvPicPr>
          <p:nvPr/>
        </p:nvPicPr>
        <p:blipFill>
          <a:blip r:embed="rId2">
            <a:extLst/>
          </a:blip>
          <a:stretch>
            <a:fillRect/>
          </a:stretch>
        </p:blipFill>
        <p:spPr>
          <a:xfrm>
            <a:off x="7468889" y="5141118"/>
            <a:ext cx="9105901" cy="4254501"/>
          </a:xfrm>
          <a:prstGeom prst="rect">
            <a:avLst/>
          </a:prstGeom>
          <a:ln w="12700">
            <a:miter lim="400000"/>
          </a:ln>
        </p:spPr>
      </p:pic>
      <p:pic>
        <p:nvPicPr>
          <p:cNvPr id="416" name="Screenshot 2025-10-03 alle 13.48.56.png" descr="Screenshot 2025-10-03 alle 13.48.56.png"/>
          <p:cNvPicPr>
            <a:picLocks noChangeAspect="1"/>
          </p:cNvPicPr>
          <p:nvPr/>
        </p:nvPicPr>
        <p:blipFill>
          <a:blip r:embed="rId3">
            <a:extLst/>
          </a:blip>
          <a:stretch>
            <a:fillRect/>
          </a:stretch>
        </p:blipFill>
        <p:spPr>
          <a:xfrm>
            <a:off x="1444922" y="242375"/>
            <a:ext cx="12065001" cy="4419601"/>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Doppio clic per modificare"/>
          <p:cNvSpPr txBox="1"/>
          <p:nvPr>
            <p:ph type="title"/>
          </p:nvPr>
        </p:nvSpPr>
        <p:spPr>
          <a:prstGeom prst="rect">
            <a:avLst/>
          </a:prstGeom>
        </p:spPr>
        <p:txBody>
          <a:bodyPr/>
          <a:lstStyle/>
          <a:p>
            <a:pPr/>
          </a:p>
        </p:txBody>
      </p:sp>
      <p:sp>
        <p:nvSpPr>
          <p:cNvPr id="419" name="Doppio clic per modificare"/>
          <p:cNvSpPr txBox="1"/>
          <p:nvPr>
            <p:ph type="body" idx="1"/>
          </p:nvPr>
        </p:nvSpPr>
        <p:spPr>
          <a:prstGeom prst="rect">
            <a:avLst/>
          </a:prstGeom>
        </p:spPr>
        <p:txBody>
          <a:bodyPr/>
          <a:lstStyle/>
          <a:p>
            <a:pPr/>
          </a:p>
        </p:txBody>
      </p:sp>
      <p:pic>
        <p:nvPicPr>
          <p:cNvPr id="420" name="Screenshot 2025-10-10 alle 15.18.17.png" descr="Screenshot 2025-10-10 alle 15.18.17.png"/>
          <p:cNvPicPr>
            <a:picLocks noChangeAspect="1"/>
          </p:cNvPicPr>
          <p:nvPr/>
        </p:nvPicPr>
        <p:blipFill>
          <a:blip r:embed="rId2">
            <a:extLst/>
          </a:blip>
          <a:stretch>
            <a:fillRect/>
          </a:stretch>
        </p:blipFill>
        <p:spPr>
          <a:xfrm>
            <a:off x="1246385" y="-77391"/>
            <a:ext cx="11988801" cy="4394201"/>
          </a:xfrm>
          <a:prstGeom prst="rect">
            <a:avLst/>
          </a:prstGeom>
          <a:ln w="12700">
            <a:miter lim="400000"/>
          </a:ln>
        </p:spPr>
      </p:pic>
      <p:pic>
        <p:nvPicPr>
          <p:cNvPr id="421" name="Screenshot 2025-10-10 alle 15.19.18.png" descr="Screenshot 2025-10-10 alle 15.19.18.png"/>
          <p:cNvPicPr>
            <a:picLocks noChangeAspect="1"/>
          </p:cNvPicPr>
          <p:nvPr/>
        </p:nvPicPr>
        <p:blipFill>
          <a:blip r:embed="rId3">
            <a:extLst/>
          </a:blip>
          <a:stretch>
            <a:fillRect/>
          </a:stretch>
        </p:blipFill>
        <p:spPr>
          <a:xfrm>
            <a:off x="5679876" y="3889770"/>
            <a:ext cx="10388601" cy="5143501"/>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TextBox 20"/>
          <p:cNvSpPr txBox="1"/>
          <p:nvPr/>
        </p:nvSpPr>
        <p:spPr>
          <a:xfrm>
            <a:off x="736032" y="4903881"/>
            <a:ext cx="10146753" cy="28750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457200">
              <a:defRPr b="1" sz="3500">
                <a:solidFill>
                  <a:srgbClr val="FF2600"/>
                </a:solidFill>
              </a:defRPr>
            </a:pPr>
            <a:r>
              <a:t>Dott. Riccardo Ferrari</a:t>
            </a:r>
          </a:p>
          <a:p>
            <a:pPr algn="ctr" defTabSz="457200">
              <a:defRPr b="1" sz="3000">
                <a:solidFill>
                  <a:srgbClr val="005493"/>
                </a:solidFill>
              </a:defRPr>
            </a:pPr>
            <a:r>
              <a:t>Radiodiagnostica Emergenza Urgenza</a:t>
            </a:r>
          </a:p>
          <a:p>
            <a:pPr algn="ctr" defTabSz="457200">
              <a:defRPr b="1" sz="3000">
                <a:solidFill>
                  <a:srgbClr val="005493"/>
                </a:solidFill>
              </a:defRPr>
            </a:pPr>
            <a:r>
              <a:t>Az. Osp. San Camillo Forlanini- Roma</a:t>
            </a:r>
          </a:p>
          <a:p>
            <a:pPr algn="ctr" defTabSz="457200">
              <a:defRPr i="1" sz="3000">
                <a:solidFill>
                  <a:srgbClr val="005493"/>
                </a:solidFill>
              </a:defRPr>
            </a:pPr>
            <a:r>
              <a:t>Presidente della sezione di Informatica ed intelligenza artificiale della SIRM  2025-2026</a:t>
            </a:r>
          </a:p>
          <a:p>
            <a:pPr algn="ctr" defTabSz="457200">
              <a:defRPr i="1" sz="3000">
                <a:solidFill>
                  <a:srgbClr val="005493"/>
                </a:solidFill>
              </a:defRPr>
            </a:pPr>
            <a:r>
              <a:t>Responsabile editoriale sito SIRM </a:t>
            </a:r>
          </a:p>
        </p:txBody>
      </p:sp>
      <p:sp>
        <p:nvSpPr>
          <p:cNvPr id="424" name="Ai in chirurgia bariatrica: sogno o realtà"/>
          <p:cNvSpPr txBox="1"/>
          <p:nvPr/>
        </p:nvSpPr>
        <p:spPr>
          <a:xfrm>
            <a:off x="524514" y="1818004"/>
            <a:ext cx="10121353" cy="708999"/>
          </a:xfrm>
          <a:prstGeom prst="rect">
            <a:avLst/>
          </a:prstGeom>
          <a:ln w="25400">
            <a:solidFill>
              <a:srgbClr val="FF2600"/>
            </a:solidFill>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700">
                <a:solidFill>
                  <a:srgbClr val="FF2600"/>
                </a:solidFill>
              </a:defRPr>
            </a:lvl1pPr>
          </a:lstStyle>
          <a:p>
            <a:pPr/>
            <a:r>
              <a:t>Ai in chirurgia bariatrica: sogno o realtà </a:t>
            </a:r>
          </a:p>
        </p:txBody>
      </p:sp>
      <p:pic>
        <p:nvPicPr>
          <p:cNvPr id="425" name="Immagine" descr="Immagine"/>
          <p:cNvPicPr>
            <a:picLocks noChangeAspect="1"/>
          </p:cNvPicPr>
          <p:nvPr/>
        </p:nvPicPr>
        <p:blipFill>
          <a:blip r:embed="rId2">
            <a:extLst/>
          </a:blip>
          <a:stretch>
            <a:fillRect/>
          </a:stretch>
        </p:blipFill>
        <p:spPr>
          <a:xfrm>
            <a:off x="11462414" y="0"/>
            <a:ext cx="6811236" cy="934288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 name="Deep learning artificial artificial neural network"/>
          <p:cNvSpPr txBox="1"/>
          <p:nvPr/>
        </p:nvSpPr>
        <p:spPr>
          <a:xfrm>
            <a:off x="3361194" y="359921"/>
            <a:ext cx="11565612" cy="647336"/>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defTabSz="1371600">
              <a:defRPr b="1" sz="4000">
                <a:solidFill>
                  <a:srgbClr val="FF2600"/>
                </a:solidFill>
              </a:defRPr>
            </a:lvl1pPr>
          </a:lstStyle>
          <a:p>
            <a:pPr/>
            <a:r>
              <a:t>Deep learning artificial neural network</a:t>
            </a:r>
          </a:p>
        </p:txBody>
      </p:sp>
      <p:sp>
        <p:nvSpPr>
          <p:cNvPr id="65" name="Multi processing layer to learn representations of data with different levels of abstraction"/>
          <p:cNvSpPr txBox="1"/>
          <p:nvPr/>
        </p:nvSpPr>
        <p:spPr>
          <a:xfrm>
            <a:off x="529121" y="2297439"/>
            <a:ext cx="17229758" cy="1174782"/>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p>
            <a:pPr defTabSz="1371600">
              <a:defRPr sz="2400">
                <a:solidFill>
                  <a:srgbClr val="005493"/>
                </a:solidFill>
              </a:defRPr>
            </a:pPr>
            <a:r>
              <a:t>Livelli multiprocessori che imparano a riconoscere la rappresentazione dei dati con diversi processi di astrazione.</a:t>
            </a:r>
          </a:p>
          <a:p>
            <a:pPr defTabSz="1371600">
              <a:defRPr sz="2400">
                <a:solidFill>
                  <a:srgbClr val="005493"/>
                </a:solidFill>
              </a:defRPr>
            </a:pPr>
            <a:r>
              <a:t>Basati sulla rappresentazione dei dati piuttosto che su precisi algoritmi.</a:t>
            </a:r>
          </a:p>
          <a:p>
            <a:pPr defTabSz="1371600">
              <a:defRPr sz="2400">
                <a:solidFill>
                  <a:srgbClr val="005493"/>
                </a:solidFill>
              </a:defRPr>
            </a:pPr>
            <a:r>
              <a:t>Necessità di moltissimi dati per imparare e altissime potenze di calcolo (almeno 20 livelli).</a:t>
            </a:r>
          </a:p>
        </p:txBody>
      </p:sp>
      <p:pic>
        <p:nvPicPr>
          <p:cNvPr id="66" name="Schermata 2019-04-24 alle 19.46.06.jpg" descr="Schermata 2019-04-24 alle 19.46.06.jpg"/>
          <p:cNvPicPr>
            <a:picLocks noChangeAspect="1"/>
          </p:cNvPicPr>
          <p:nvPr/>
        </p:nvPicPr>
        <p:blipFill>
          <a:blip r:embed="rId2">
            <a:extLst/>
          </a:blip>
          <a:stretch>
            <a:fillRect/>
          </a:stretch>
        </p:blipFill>
        <p:spPr>
          <a:xfrm>
            <a:off x="9556" y="142914"/>
            <a:ext cx="2603747" cy="1259191"/>
          </a:xfrm>
          <a:prstGeom prst="rect">
            <a:avLst/>
          </a:prstGeom>
          <a:ln w="12700">
            <a:miter lim="400000"/>
          </a:ln>
        </p:spPr>
      </p:pic>
      <p:pic>
        <p:nvPicPr>
          <p:cNvPr id="67" name="Schermata 2019-04-29 alle 19.36.04.jpg" descr="Schermata 2019-04-29 alle 19.36.04.jpg"/>
          <p:cNvPicPr>
            <a:picLocks noChangeAspect="1"/>
          </p:cNvPicPr>
          <p:nvPr/>
        </p:nvPicPr>
        <p:blipFill>
          <a:blip r:embed="rId3">
            <a:extLst/>
          </a:blip>
          <a:stretch>
            <a:fillRect/>
          </a:stretch>
        </p:blipFill>
        <p:spPr>
          <a:xfrm>
            <a:off x="5235704" y="4757947"/>
            <a:ext cx="7322826" cy="4600590"/>
          </a:xfrm>
          <a:prstGeom prst="rect">
            <a:avLst/>
          </a:prstGeom>
          <a:ln w="12700">
            <a:miter lim="400000"/>
          </a:ln>
        </p:spPr>
      </p:pic>
      <p:sp>
        <p:nvSpPr>
          <p:cNvPr id="68" name="Convolutional neural network"/>
          <p:cNvSpPr txBox="1"/>
          <p:nvPr/>
        </p:nvSpPr>
        <p:spPr>
          <a:xfrm>
            <a:off x="6138500" y="3846679"/>
            <a:ext cx="6011000" cy="438182"/>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defTabSz="1371600">
              <a:defRPr b="1" sz="2400">
                <a:solidFill>
                  <a:srgbClr val="FF2600"/>
                </a:solidFill>
              </a:defRPr>
            </a:lvl1pPr>
          </a:lstStyle>
          <a:p>
            <a:pPr/>
            <a:r>
              <a:t>Convolutional neural network</a:t>
            </a:r>
          </a:p>
        </p:txBody>
      </p:sp>
      <p:sp>
        <p:nvSpPr>
          <p:cNvPr id="69" name="Convolutional neural networks are a category of neural networks that have been demonstrated to be quite effective in areas such as image recognition and classification."/>
          <p:cNvSpPr txBox="1"/>
          <p:nvPr/>
        </p:nvSpPr>
        <p:spPr>
          <a:xfrm>
            <a:off x="2147237" y="4434828"/>
            <a:ext cx="14415556" cy="438182"/>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just" defTabSz="685800">
              <a:defRPr sz="2400">
                <a:solidFill>
                  <a:srgbClr val="005493"/>
                </a:solidFill>
              </a:defRPr>
            </a:lvl1pPr>
          </a:lstStyle>
          <a:p>
            <a:pPr/>
            <a:r>
              <a:t>Sono categorie particolari di reti neurali particolarmente efficienti con l’interpretazione delle immagini.</a:t>
            </a:r>
          </a:p>
        </p:txBody>
      </p:sp>
      <p:sp>
        <p:nvSpPr>
          <p:cNvPr id="70" name="Machine learning"/>
          <p:cNvSpPr txBox="1"/>
          <p:nvPr/>
        </p:nvSpPr>
        <p:spPr>
          <a:xfrm>
            <a:off x="3650358" y="9383547"/>
            <a:ext cx="4072383" cy="490471"/>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ctr" defTabSz="1371600">
              <a:defRPr b="1" sz="2800">
                <a:solidFill>
                  <a:srgbClr val="FF2600"/>
                </a:solidFill>
              </a:defRPr>
            </a:lvl1pPr>
          </a:lstStyle>
          <a:p>
            <a:pPr/>
            <a:r>
              <a:t>Il problema dei DATI </a:t>
            </a:r>
          </a:p>
        </p:txBody>
      </p:sp>
      <p:sp>
        <p:nvSpPr>
          <p:cNvPr id="71" name="Rettangolo"/>
          <p:cNvSpPr/>
          <p:nvPr/>
        </p:nvSpPr>
        <p:spPr>
          <a:xfrm>
            <a:off x="4776754" y="6091780"/>
            <a:ext cx="1810052" cy="2239712"/>
          </a:xfrm>
          <a:prstGeom prst="rect">
            <a:avLst/>
          </a:prstGeom>
          <a:ln w="50800">
            <a:solidFill>
              <a:srgbClr val="FF2600"/>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72" name="Linea"/>
          <p:cNvSpPr/>
          <p:nvPr/>
        </p:nvSpPr>
        <p:spPr>
          <a:xfrm flipV="1">
            <a:off x="5686549" y="8487064"/>
            <a:ext cx="1" cy="778380"/>
          </a:xfrm>
          <a:prstGeom prst="line">
            <a:avLst/>
          </a:prstGeom>
          <a:ln w="50800">
            <a:solidFill>
              <a:srgbClr val="FF2600"/>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 name="RADIOMICS From qualitative images to quantitative images"/>
          <p:cNvSpPr txBox="1"/>
          <p:nvPr/>
        </p:nvSpPr>
        <p:spPr>
          <a:xfrm>
            <a:off x="8063096" y="315287"/>
            <a:ext cx="2699030" cy="647335"/>
          </a:xfrm>
          <a:prstGeom prst="rect">
            <a:avLst/>
          </a:prstGeom>
          <a:ln w="12700">
            <a:miter lim="400000"/>
          </a:ln>
          <a:extLst>
            <a:ext uri="{C572A759-6A51-4108-AA02-DFA0A04FC94B}">
              <ma14:wrappingTextBoxFlag xmlns:ma14="http://schemas.microsoft.com/office/mac/drawingml/2011/main" val="1"/>
            </a:ext>
          </a:extLst>
        </p:spPr>
        <p:txBody>
          <a:bodyPr wrap="none" lIns="68575" tIns="68575" rIns="68575" bIns="68575">
            <a:spAutoFit/>
          </a:bodyPr>
          <a:lstStyle>
            <a:lvl1pPr defTabSz="1371600">
              <a:defRPr b="1" sz="4000">
                <a:solidFill>
                  <a:srgbClr val="FF4015"/>
                </a:solidFill>
              </a:defRPr>
            </a:lvl1pPr>
          </a:lstStyle>
          <a:p>
            <a:pPr/>
            <a:r>
              <a:t>RADIOMICA</a:t>
            </a:r>
          </a:p>
        </p:txBody>
      </p:sp>
      <p:sp>
        <p:nvSpPr>
          <p:cNvPr id="75" name="Quantitative imaging (radiomics) requires accurate measurements of imaging biomarkers as indicators of disease characteristics"/>
          <p:cNvSpPr txBox="1"/>
          <p:nvPr/>
        </p:nvSpPr>
        <p:spPr>
          <a:xfrm>
            <a:off x="458128" y="1247740"/>
            <a:ext cx="16573718" cy="806483"/>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just" defTabSz="1371600">
              <a:defRPr b="1" i="1" sz="2400">
                <a:solidFill>
                  <a:srgbClr val="005493"/>
                </a:solidFill>
              </a:defRPr>
            </a:lvl1pPr>
          </a:lstStyle>
          <a:p>
            <a:pPr/>
            <a:r>
              <a:t>Imaging quantitativo (radiomica) necessita di misurazioni accurate dei biomarker estraibili dalle immagini come indicatori di malattia tramite processi di texture analisi.</a:t>
            </a:r>
          </a:p>
        </p:txBody>
      </p:sp>
      <p:sp>
        <p:nvSpPr>
          <p:cNvPr id="76" name="As long as this is still being performed manually by radiologists, it will remain a time-consuming and often inaccurate process.…"/>
          <p:cNvSpPr txBox="1"/>
          <p:nvPr/>
        </p:nvSpPr>
        <p:spPr>
          <a:xfrm>
            <a:off x="499993" y="2024378"/>
            <a:ext cx="16805565" cy="438182"/>
          </a:xfrm>
          <a:prstGeom prst="rect">
            <a:avLst/>
          </a:prstGeom>
          <a:ln w="12700">
            <a:miter lim="400000"/>
          </a:ln>
          <a:extLst>
            <a:ext uri="{C572A759-6A51-4108-AA02-DFA0A04FC94B}">
              <ma14:wrappingTextBoxFlag xmlns:ma14="http://schemas.microsoft.com/office/mac/drawingml/2011/main" val="1"/>
            </a:ext>
          </a:extLst>
        </p:spPr>
        <p:txBody>
          <a:bodyPr lIns="68575" tIns="68575" rIns="68575" bIns="68575">
            <a:spAutoFit/>
          </a:bodyPr>
          <a:lstStyle>
            <a:lvl1pPr algn="just" defTabSz="1371600">
              <a:defRPr sz="2400">
                <a:solidFill>
                  <a:srgbClr val="005493"/>
                </a:solidFill>
              </a:defRPr>
            </a:lvl1pPr>
          </a:lstStyle>
          <a:p>
            <a:pPr/>
            <a:r>
              <a:t>Le misurazioni e valutazioni dei risultati ottenuti necessitano di processi di automazione molto complessi che solo l’IA ci fornisce</a:t>
            </a:r>
          </a:p>
        </p:txBody>
      </p:sp>
      <p:pic>
        <p:nvPicPr>
          <p:cNvPr id="77" name="Schermata 2019-04-30 alle 07.08.46.jpg" descr="Schermata 2019-04-30 alle 07.08.46.jpg"/>
          <p:cNvPicPr>
            <a:picLocks noChangeAspect="1"/>
          </p:cNvPicPr>
          <p:nvPr/>
        </p:nvPicPr>
        <p:blipFill>
          <a:blip r:embed="rId2">
            <a:extLst/>
          </a:blip>
          <a:stretch>
            <a:fillRect/>
          </a:stretch>
        </p:blipFill>
        <p:spPr>
          <a:xfrm>
            <a:off x="6106602" y="3016031"/>
            <a:ext cx="5823776" cy="2452360"/>
          </a:xfrm>
          <a:prstGeom prst="rect">
            <a:avLst/>
          </a:prstGeom>
          <a:ln w="12700">
            <a:miter lim="400000"/>
          </a:ln>
        </p:spPr>
      </p:pic>
      <p:pic>
        <p:nvPicPr>
          <p:cNvPr id="78" name="Schermata 2019-04-30 alle 07.09.05.jpg" descr="Schermata 2019-04-30 alle 07.09.05.jpg"/>
          <p:cNvPicPr>
            <a:picLocks noChangeAspect="1"/>
          </p:cNvPicPr>
          <p:nvPr/>
        </p:nvPicPr>
        <p:blipFill>
          <a:blip r:embed="rId3">
            <a:extLst/>
          </a:blip>
          <a:stretch>
            <a:fillRect/>
          </a:stretch>
        </p:blipFill>
        <p:spPr>
          <a:xfrm>
            <a:off x="3065440" y="5653561"/>
            <a:ext cx="12157121" cy="395670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 name="Schermata 2019-05-05 alle 17.41.40.jpg" descr="Schermata 2019-05-05 alle 17.41.40.jpg"/>
          <p:cNvPicPr>
            <a:picLocks noChangeAspect="1"/>
          </p:cNvPicPr>
          <p:nvPr/>
        </p:nvPicPr>
        <p:blipFill>
          <a:blip r:embed="rId2">
            <a:extLst/>
          </a:blip>
          <a:stretch>
            <a:fillRect/>
          </a:stretch>
        </p:blipFill>
        <p:spPr>
          <a:xfrm>
            <a:off x="6138744" y="1383370"/>
            <a:ext cx="6010512" cy="3987172"/>
          </a:xfrm>
          <a:prstGeom prst="rect">
            <a:avLst/>
          </a:prstGeom>
          <a:ln w="12700">
            <a:miter lim="400000"/>
          </a:ln>
        </p:spPr>
      </p:pic>
      <p:pic>
        <p:nvPicPr>
          <p:cNvPr id="81" name="Schermata 2019-05-05 alle 17.42.06.jpg" descr="Schermata 2019-05-05 alle 17.42.06.jpg"/>
          <p:cNvPicPr>
            <a:picLocks noChangeAspect="1"/>
          </p:cNvPicPr>
          <p:nvPr/>
        </p:nvPicPr>
        <p:blipFill>
          <a:blip r:embed="rId3">
            <a:extLst/>
          </a:blip>
          <a:stretch>
            <a:fillRect/>
          </a:stretch>
        </p:blipFill>
        <p:spPr>
          <a:xfrm>
            <a:off x="5106472" y="5532685"/>
            <a:ext cx="8075056" cy="4244992"/>
          </a:xfrm>
          <a:prstGeom prst="rect">
            <a:avLst/>
          </a:prstGeom>
          <a:ln w="12700">
            <a:miter lim="400000"/>
          </a:ln>
        </p:spPr>
      </p:pic>
      <p:sp>
        <p:nvSpPr>
          <p:cNvPr id="82" name="Same number of grey circle different distribution different texture parameters"/>
          <p:cNvSpPr txBox="1"/>
          <p:nvPr/>
        </p:nvSpPr>
        <p:spPr>
          <a:xfrm>
            <a:off x="5379940" y="9650737"/>
            <a:ext cx="7528119" cy="378800"/>
          </a:xfrm>
          <a:prstGeom prst="rect">
            <a:avLst/>
          </a:prstGeom>
          <a:ln w="12700">
            <a:miter lim="400000"/>
          </a:ln>
          <a:extLst>
            <a:ext uri="{C572A759-6A51-4108-AA02-DFA0A04FC94B}">
              <ma14:wrappingTextBoxFlag xmlns:ma14="http://schemas.microsoft.com/office/mac/drawingml/2011/main" val="1"/>
            </a:ext>
          </a:extLst>
        </p:spPr>
        <p:txBody>
          <a:bodyPr wrap="none" lIns="68575" tIns="68575" rIns="68575" bIns="68575">
            <a:spAutoFit/>
          </a:bodyPr>
          <a:lstStyle>
            <a:lvl1pPr defTabSz="1371600">
              <a:defRPr b="1">
                <a:solidFill>
                  <a:srgbClr val="FF2600"/>
                </a:solidFill>
              </a:defRPr>
            </a:lvl1pPr>
          </a:lstStyle>
          <a:p>
            <a:pPr/>
            <a:r>
              <a:t>Same number of grey circle different distribution different texture parameters</a:t>
            </a:r>
          </a:p>
        </p:txBody>
      </p:sp>
      <p:sp>
        <p:nvSpPr>
          <p:cNvPr id="83" name="RADIOMICS: TEXTURE PARAMETERS"/>
          <p:cNvSpPr txBox="1"/>
          <p:nvPr/>
        </p:nvSpPr>
        <p:spPr>
          <a:xfrm>
            <a:off x="4591803" y="679860"/>
            <a:ext cx="9104394" cy="761993"/>
          </a:xfrm>
          <a:prstGeom prst="rect">
            <a:avLst/>
          </a:prstGeom>
          <a:ln w="12700">
            <a:miter lim="400000"/>
          </a:ln>
          <a:extLst>
            <a:ext uri="{C572A759-6A51-4108-AA02-DFA0A04FC94B}">
              <ma14:wrappingTextBoxFlag xmlns:ma14="http://schemas.microsoft.com/office/mac/drawingml/2011/main" val="1"/>
            </a:ext>
          </a:extLst>
        </p:spPr>
        <p:txBody>
          <a:bodyPr wrap="none" lIns="68575" tIns="68575" rIns="68575" bIns="68575">
            <a:spAutoFit/>
          </a:bodyPr>
          <a:lstStyle>
            <a:lvl1pPr defTabSz="685800">
              <a:lnSpc>
                <a:spcPts val="5400"/>
              </a:lnSpc>
              <a:spcBef>
                <a:spcPts val="1800"/>
              </a:spcBef>
              <a:defRPr b="1" sz="2400">
                <a:solidFill>
                  <a:srgbClr val="FF2600"/>
                </a:solidFill>
              </a:defRPr>
            </a:lvl1pPr>
          </a:lstStyle>
          <a:p>
            <a:pPr/>
            <a:r>
              <a:t>PRIMO PASSO: SEGMENTAZIONE ED ESTRAZIONE PARAMETRI TEXTURE</a:t>
            </a:r>
          </a:p>
        </p:txBody>
      </p:sp>
      <p:sp>
        <p:nvSpPr>
          <p:cNvPr id="84" name="ARTIFICIAL INTELLIGENT: APPLICATION FIELDS"/>
          <p:cNvSpPr txBox="1"/>
          <p:nvPr/>
        </p:nvSpPr>
        <p:spPr>
          <a:xfrm>
            <a:off x="6853645" y="39523"/>
            <a:ext cx="4580708" cy="1015462"/>
          </a:xfrm>
          <a:prstGeom prst="rect">
            <a:avLst/>
          </a:prstGeom>
          <a:ln w="12700">
            <a:miter lim="400000"/>
          </a:ln>
          <a:extLst>
            <a:ext uri="{C572A759-6A51-4108-AA02-DFA0A04FC94B}">
              <ma14:wrappingTextBoxFlag xmlns:ma14="http://schemas.microsoft.com/office/mac/drawingml/2011/main" val="1"/>
            </a:ext>
          </a:extLst>
        </p:spPr>
        <p:txBody>
          <a:bodyPr wrap="none" lIns="68575" tIns="68575" rIns="68575" bIns="68575">
            <a:spAutoFit/>
          </a:bodyPr>
          <a:lstStyle/>
          <a:p>
            <a:pPr algn="ctr" defTabSz="685800">
              <a:defRPr b="1" sz="3100">
                <a:solidFill>
                  <a:srgbClr val="FF2600"/>
                </a:solidFill>
              </a:defRPr>
            </a:pPr>
            <a:r>
              <a:t>Applicazioni in oncologia</a:t>
            </a:r>
          </a:p>
          <a:p>
            <a:pPr algn="ctr" defTabSz="685800">
              <a:defRPr b="1" sz="3100">
                <a:solidFill>
                  <a:srgbClr val="FF2600"/>
                </a:solidFill>
              </a:defRPr>
            </a:pPr>
            <a:r>
              <a:t>Caratterizzazione istologica</a:t>
            </a:r>
          </a:p>
        </p:txBody>
      </p:sp>
      <p:sp>
        <p:nvSpPr>
          <p:cNvPr id="85" name="RADIOMICS: TEXTURE PARAMETERS"/>
          <p:cNvSpPr txBox="1"/>
          <p:nvPr/>
        </p:nvSpPr>
        <p:spPr>
          <a:xfrm>
            <a:off x="13862803" y="7274184"/>
            <a:ext cx="1287495" cy="761993"/>
          </a:xfrm>
          <a:prstGeom prst="rect">
            <a:avLst/>
          </a:prstGeom>
          <a:ln w="12700">
            <a:miter lim="400000"/>
          </a:ln>
          <a:extLst>
            <a:ext uri="{C572A759-6A51-4108-AA02-DFA0A04FC94B}">
              <ma14:wrappingTextBoxFlag xmlns:ma14="http://schemas.microsoft.com/office/mac/drawingml/2011/main" val="1"/>
            </a:ext>
          </a:extLst>
        </p:spPr>
        <p:txBody>
          <a:bodyPr wrap="none" lIns="68575" tIns="68575" rIns="68575" bIns="68575">
            <a:spAutoFit/>
          </a:bodyPr>
          <a:lstStyle>
            <a:lvl1pPr defTabSz="685800">
              <a:lnSpc>
                <a:spcPts val="5400"/>
              </a:lnSpc>
              <a:spcBef>
                <a:spcPts val="1800"/>
              </a:spcBef>
              <a:defRPr b="1" sz="2400">
                <a:solidFill>
                  <a:srgbClr val="FF2600"/>
                </a:solidFill>
              </a:defRPr>
            </a:lvl1pPr>
          </a:lstStyle>
          <a:p>
            <a:pPr/>
            <a:r>
              <a:t>TEXTURE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 name="Doppio clic per modificare"/>
          <p:cNvSpPr txBox="1"/>
          <p:nvPr>
            <p:ph type="title"/>
          </p:nvPr>
        </p:nvSpPr>
        <p:spPr>
          <a:prstGeom prst="rect">
            <a:avLst/>
          </a:prstGeom>
        </p:spPr>
        <p:txBody>
          <a:bodyPr/>
          <a:lstStyle/>
          <a:p>
            <a:pPr/>
          </a:p>
        </p:txBody>
      </p:sp>
      <p:sp>
        <p:nvSpPr>
          <p:cNvPr id="88" name="Doppio clic per modificare"/>
          <p:cNvSpPr txBox="1"/>
          <p:nvPr>
            <p:ph type="body" idx="1"/>
          </p:nvPr>
        </p:nvSpPr>
        <p:spPr>
          <a:prstGeom prst="rect">
            <a:avLst/>
          </a:prstGeom>
        </p:spPr>
        <p:txBody>
          <a:bodyPr/>
          <a:lstStyle/>
          <a:p>
            <a:pPr marL="0" indent="0">
              <a:buSzTx/>
              <a:buNone/>
            </a:pPr>
          </a:p>
        </p:txBody>
      </p:sp>
      <p:sp>
        <p:nvSpPr>
          <p:cNvPr id="89" name="“…Artificial intelligence will not replace radiologists. Yet, those radiologists who use AI will replace the ones who don’t…”"/>
          <p:cNvSpPr txBox="1"/>
          <p:nvPr/>
        </p:nvSpPr>
        <p:spPr>
          <a:xfrm>
            <a:off x="468353" y="8375363"/>
            <a:ext cx="17351294" cy="438180"/>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defTabSz="1371600">
              <a:defRPr b="1" sz="2400">
                <a:solidFill>
                  <a:srgbClr val="FF2600"/>
                </a:solidFill>
              </a:defRPr>
            </a:lvl1pPr>
          </a:lstStyle>
          <a:p>
            <a:pPr/>
            <a:r>
              <a:t>“…Artificial intelligence will not replace radiologists. Yet, those radiologists who use AI will replace the ones who don’t…”</a:t>
            </a:r>
          </a:p>
        </p:txBody>
      </p:sp>
      <p:grpSp>
        <p:nvGrpSpPr>
          <p:cNvPr id="97" name="Raggruppa"/>
          <p:cNvGrpSpPr/>
          <p:nvPr/>
        </p:nvGrpSpPr>
        <p:grpSpPr>
          <a:xfrm>
            <a:off x="2019410" y="2285993"/>
            <a:ext cx="13716006" cy="5715014"/>
            <a:chOff x="0" y="0"/>
            <a:chExt cx="13716004" cy="5715012"/>
          </a:xfrm>
        </p:grpSpPr>
        <p:pic>
          <p:nvPicPr>
            <p:cNvPr id="90" name="Schermata 2019-04-24 alle 20.01.24.jpg" descr="Schermata 2019-04-24 alle 20.01.24.jpg"/>
            <p:cNvPicPr>
              <a:picLocks noChangeAspect="1"/>
            </p:cNvPicPr>
            <p:nvPr/>
          </p:nvPicPr>
          <p:blipFill>
            <a:blip r:embed="rId2">
              <a:extLst/>
            </a:blip>
            <a:stretch>
              <a:fillRect/>
            </a:stretch>
          </p:blipFill>
          <p:spPr>
            <a:xfrm>
              <a:off x="0" y="-1"/>
              <a:ext cx="13716006" cy="5715013"/>
            </a:xfrm>
            <a:prstGeom prst="rect">
              <a:avLst/>
            </a:prstGeom>
            <a:ln w="12700" cap="flat">
              <a:noFill/>
              <a:miter lim="400000"/>
            </a:ln>
            <a:effectLst/>
          </p:spPr>
        </p:pic>
        <p:sp>
          <p:nvSpPr>
            <p:cNvPr id="91" name="Rettangolo"/>
            <p:cNvSpPr/>
            <p:nvPr/>
          </p:nvSpPr>
          <p:spPr>
            <a:xfrm>
              <a:off x="190500" y="584999"/>
              <a:ext cx="13473119" cy="961911"/>
            </a:xfrm>
            <a:prstGeom prst="rect">
              <a:avLst/>
            </a:prstGeom>
            <a:noFill/>
            <a:ln w="50800" cap="flat">
              <a:solidFill>
                <a:srgbClr val="FF2600"/>
              </a:solidFill>
              <a:prstDash val="solid"/>
              <a:round/>
            </a:ln>
            <a:effectLst/>
          </p:spPr>
          <p:txBody>
            <a:bodyPr wrap="square" lIns="45718" tIns="45718" rIns="45718" bIns="45718" numCol="1" anchor="t">
              <a:noAutofit/>
            </a:bodyPr>
            <a:lstStyle/>
            <a:p>
              <a:pPr defTabSz="1371600">
                <a:defRPr sz="2400"/>
              </a:pPr>
            </a:p>
          </p:txBody>
        </p:sp>
        <p:sp>
          <p:nvSpPr>
            <p:cNvPr id="92" name="Linea"/>
            <p:cNvSpPr/>
            <p:nvPr/>
          </p:nvSpPr>
          <p:spPr>
            <a:xfrm flipH="1" flipV="1">
              <a:off x="222880" y="1556431"/>
              <a:ext cx="13408355" cy="1"/>
            </a:xfrm>
            <a:prstGeom prst="line">
              <a:avLst/>
            </a:prstGeom>
            <a:noFill/>
            <a:ln w="25400" cap="flat">
              <a:solidFill>
                <a:srgbClr val="FF2600"/>
              </a:solidFill>
              <a:prstDash val="solid"/>
              <a:round/>
            </a:ln>
            <a:effectLst/>
          </p:spPr>
          <p:txBody>
            <a:bodyPr wrap="square" lIns="45718" tIns="45718" rIns="45718" bIns="45718" numCol="1" anchor="t">
              <a:noAutofit/>
            </a:bodyPr>
            <a:lstStyle/>
            <a:p>
              <a:pPr/>
            </a:p>
          </p:txBody>
        </p:sp>
        <p:sp>
          <p:nvSpPr>
            <p:cNvPr id="93" name="Linea"/>
            <p:cNvSpPr/>
            <p:nvPr/>
          </p:nvSpPr>
          <p:spPr>
            <a:xfrm flipH="1" flipV="1">
              <a:off x="144851" y="3076724"/>
              <a:ext cx="10230824" cy="3"/>
            </a:xfrm>
            <a:prstGeom prst="line">
              <a:avLst/>
            </a:prstGeom>
            <a:noFill/>
            <a:ln w="25400" cap="flat">
              <a:solidFill>
                <a:srgbClr val="FF2600"/>
              </a:solidFill>
              <a:prstDash val="solid"/>
              <a:round/>
            </a:ln>
            <a:effectLst/>
          </p:spPr>
          <p:txBody>
            <a:bodyPr wrap="square" lIns="45718" tIns="45718" rIns="45718" bIns="45718" numCol="1" anchor="t">
              <a:noAutofit/>
            </a:bodyPr>
            <a:lstStyle/>
            <a:p>
              <a:pPr/>
            </a:p>
          </p:txBody>
        </p:sp>
        <p:sp>
          <p:nvSpPr>
            <p:cNvPr id="94" name="Linea"/>
            <p:cNvSpPr/>
            <p:nvPr/>
          </p:nvSpPr>
          <p:spPr>
            <a:xfrm flipH="1" flipV="1">
              <a:off x="5720751" y="2531510"/>
              <a:ext cx="7817698" cy="8"/>
            </a:xfrm>
            <a:prstGeom prst="line">
              <a:avLst/>
            </a:prstGeom>
            <a:noFill/>
            <a:ln w="25400" cap="flat">
              <a:solidFill>
                <a:srgbClr val="FF2600"/>
              </a:solidFill>
              <a:prstDash val="solid"/>
              <a:round/>
            </a:ln>
            <a:effectLst/>
          </p:spPr>
          <p:txBody>
            <a:bodyPr wrap="square" lIns="45718" tIns="45718" rIns="45718" bIns="45718" numCol="1" anchor="t">
              <a:noAutofit/>
            </a:bodyPr>
            <a:lstStyle/>
            <a:p>
              <a:pPr/>
            </a:p>
          </p:txBody>
        </p:sp>
        <p:sp>
          <p:nvSpPr>
            <p:cNvPr id="95" name="Linea"/>
            <p:cNvSpPr/>
            <p:nvPr/>
          </p:nvSpPr>
          <p:spPr>
            <a:xfrm flipH="1" flipV="1">
              <a:off x="5057829" y="3621934"/>
              <a:ext cx="8466153" cy="6"/>
            </a:xfrm>
            <a:prstGeom prst="line">
              <a:avLst/>
            </a:prstGeom>
            <a:noFill/>
            <a:ln w="25400" cap="flat">
              <a:solidFill>
                <a:srgbClr val="FF2600"/>
              </a:solidFill>
              <a:prstDash val="solid"/>
              <a:round/>
            </a:ln>
            <a:effectLst/>
          </p:spPr>
          <p:txBody>
            <a:bodyPr wrap="square" lIns="45718" tIns="45718" rIns="45718" bIns="45718" numCol="1" anchor="t">
              <a:noAutofit/>
            </a:bodyPr>
            <a:lstStyle/>
            <a:p>
              <a:pPr/>
            </a:p>
          </p:txBody>
        </p:sp>
        <p:sp>
          <p:nvSpPr>
            <p:cNvPr id="96" name="Linea"/>
            <p:cNvSpPr/>
            <p:nvPr/>
          </p:nvSpPr>
          <p:spPr>
            <a:xfrm flipH="1" flipV="1">
              <a:off x="113067" y="4167145"/>
              <a:ext cx="8157978" cy="6"/>
            </a:xfrm>
            <a:prstGeom prst="line">
              <a:avLst/>
            </a:prstGeom>
            <a:noFill/>
            <a:ln w="25400" cap="flat">
              <a:solidFill>
                <a:srgbClr val="FF2600"/>
              </a:solidFill>
              <a:prstDash val="solid"/>
              <a:round/>
            </a:ln>
            <a:effectLst/>
          </p:spPr>
          <p:txBody>
            <a:bodyPr wrap="square" lIns="45718" tIns="45718" rIns="45718" bIns="45718" numCol="1" anchor="t">
              <a:noAutofit/>
            </a:bodyPr>
            <a:lstStyle/>
            <a:p>
              <a:pPr/>
            </a:p>
          </p:txBody>
        </p:sp>
      </p:grpSp>
      <p:sp>
        <p:nvSpPr>
          <p:cNvPr id="98" name="Will AI substitute radiologist?"/>
          <p:cNvSpPr txBox="1"/>
          <p:nvPr/>
        </p:nvSpPr>
        <p:spPr>
          <a:xfrm>
            <a:off x="369236" y="95590"/>
            <a:ext cx="9272974" cy="595045"/>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lgn="ctr" defTabSz="1371600">
              <a:defRPr b="1" sz="3600">
                <a:solidFill>
                  <a:srgbClr val="FF2600"/>
                </a:solidFill>
              </a:defRPr>
            </a:lvl1pPr>
          </a:lstStyle>
          <a:p>
            <a:pPr/>
            <a:r>
              <a:t>L’intelligenza Artificiale sostituirà i radiologi?</a:t>
            </a:r>
          </a:p>
        </p:txBody>
      </p:sp>
      <p:pic>
        <p:nvPicPr>
          <p:cNvPr id="99" name="Schermata 2021-11-06 alle 10.21.53.png" descr="Schermata 2021-11-06 alle 10.21.53.png"/>
          <p:cNvPicPr>
            <a:picLocks noChangeAspect="1"/>
          </p:cNvPicPr>
          <p:nvPr/>
        </p:nvPicPr>
        <p:blipFill>
          <a:blip r:embed="rId3">
            <a:extLst/>
          </a:blip>
          <a:stretch>
            <a:fillRect/>
          </a:stretch>
        </p:blipFill>
        <p:spPr>
          <a:xfrm>
            <a:off x="11622663" y="43602"/>
            <a:ext cx="4475566" cy="184022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